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837" r:id="rId3"/>
    <p:sldId id="2017" r:id="rId4"/>
    <p:sldId id="2049" r:id="rId5"/>
    <p:sldId id="2037" r:id="rId6"/>
    <p:sldId id="2035" r:id="rId7"/>
    <p:sldId id="2024" r:id="rId8"/>
    <p:sldId id="2089" r:id="rId9"/>
    <p:sldId id="2085" r:id="rId10"/>
    <p:sldId id="2012" r:id="rId11"/>
    <p:sldId id="2087" r:id="rId12"/>
    <p:sldId id="2014" r:id="rId13"/>
    <p:sldId id="2086" r:id="rId14"/>
    <p:sldId id="2023" r:id="rId15"/>
    <p:sldId id="2042" r:id="rId16"/>
    <p:sldId id="1983" r:id="rId17"/>
    <p:sldId id="865" r:id="rId18"/>
    <p:sldId id="2033" r:id="rId19"/>
    <p:sldId id="2010" r:id="rId20"/>
    <p:sldId id="2039" r:id="rId21"/>
    <p:sldId id="2088" r:id="rId22"/>
    <p:sldId id="2090" r:id="rId23"/>
    <p:sldId id="880" r:id="rId24"/>
    <p:sldId id="900" r:id="rId25"/>
  </p:sldIdLst>
  <p:sldSz cx="9144000" cy="6858000" type="screen4x3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78155" indent="-1365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57580" indent="-2730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435100" indent="-4095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914525" indent="-5461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7E7E7E"/>
    <a:srgbClr val="00FF00"/>
    <a:srgbClr val="EE7326"/>
    <a:srgbClr val="FF00FF"/>
    <a:srgbClr val="FF7C80"/>
    <a:srgbClr val="CC6600"/>
    <a:srgbClr val="D4DBE9"/>
    <a:srgbClr val="99CCFF"/>
    <a:srgbClr val="54E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1" autoAdjust="0"/>
    <p:restoredTop sz="95268" autoAdjust="0"/>
  </p:normalViewPr>
  <p:slideViewPr>
    <p:cSldViewPr>
      <p:cViewPr>
        <p:scale>
          <a:sx n="97" d="100"/>
          <a:sy n="97" d="100"/>
        </p:scale>
        <p:origin x="-114" y="-246"/>
      </p:cViewPr>
      <p:guideLst>
        <p:guide orient="horz" pos="2063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5146"/>
    </p:cViewPr>
  </p:sorterViewPr>
  <p:notesViewPr>
    <p:cSldViewPr>
      <p:cViewPr>
        <p:scale>
          <a:sx n="75" d="100"/>
          <a:sy n="75" d="100"/>
        </p:scale>
        <p:origin x="-4026" y="-144"/>
      </p:cViewPr>
      <p:guideLst>
        <p:guide orient="horz" pos="2986"/>
        <p:guide pos="2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1Work\1-&#35268;&#21010;&#20219;&#21153;\24-&#38463;&#25289;&#20271;&#30005;&#32593;&#20114;&#32852;&#35268;&#21010;\&#34920;&#266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29819737055"/>
          <c:y val="0.10551093928170401"/>
          <c:w val="0.63019415408594104"/>
          <c:h val="0.74530865555712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40023789759477"/>
                  <c:y val="-8.6000287979521405E-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356285312924224"/>
                  <c:y val="9.381957977693080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39378903007414201"/>
                  <c:y val="0.258003844386559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40128977350412598"/>
                  <c:y val="0.136038390676549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39003865835915003"/>
                  <c:y val="-8.91286007880845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5007434299836598E-2"/>
                  <c:y val="-7.03646848326982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664340845593653"/>
                      <c:h val="0.14347377705808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电力供需!$F$47:$K$47</c:f>
              <c:strCache>
                <c:ptCount val="6"/>
                <c:pt idx="0">
                  <c:v>Thermal</c:v>
                </c:pt>
                <c:pt idx="1">
                  <c:v>Hydro</c:v>
                </c:pt>
                <c:pt idx="2">
                  <c:v>Solar</c:v>
                </c:pt>
                <c:pt idx="3">
                  <c:v>Wind</c:v>
                </c:pt>
                <c:pt idx="4">
                  <c:v>Biomass</c:v>
                </c:pt>
                <c:pt idx="5">
                  <c:v>Nuclear and Others</c:v>
                </c:pt>
              </c:strCache>
            </c:strRef>
          </c:cat>
          <c:val>
            <c:numRef>
              <c:f>电力供需!$F$49:$K$49</c:f>
              <c:numCache>
                <c:formatCode>0</c:formatCode>
                <c:ptCount val="6"/>
                <c:pt idx="0">
                  <c:v>23834.3</c:v>
                </c:pt>
                <c:pt idx="1">
                  <c:v>853</c:v>
                </c:pt>
                <c:pt idx="2">
                  <c:v>122.8</c:v>
                </c:pt>
                <c:pt idx="3">
                  <c:v>161.11000000000001</c:v>
                </c:pt>
                <c:pt idx="4">
                  <c:v>52.5</c:v>
                </c:pt>
                <c:pt idx="5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lang="zh-CN" sz="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A9A0ADF-4C79-42B8-9042-723B1402C1FE}" type="datetimeFigureOut">
              <a:rPr lang="zh-CN" altLang="en-US"/>
              <a:t>2018/11/5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19" tIns="45710" rIns="91419" bIns="45710" numCol="1" anchor="b" anchorCtr="0" compatLnSpc="1"/>
          <a:lstStyle>
            <a:lvl1pPr algn="r">
              <a:defRPr sz="1200"/>
            </a:lvl1pPr>
          </a:lstStyle>
          <a:p>
            <a:fld id="{66EBA695-F33C-4F3F-BA5D-A415A21695AE}" type="slidenum">
              <a:rPr lang="zh-CN" altLang="en-US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00367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84" tIns="45542" rIns="91084" bIns="45542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84" tIns="45542" rIns="91084" bIns="45542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084" tIns="45542" rIns="91084" bIns="45542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84" tIns="45542" rIns="91084" bIns="45542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84" tIns="45542" rIns="91084" bIns="45542" numCol="1" anchor="b" anchorCtr="0" compatLnSpc="1"/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fld id="{D7B62DD8-2D13-48B9-8C26-293857811BE8}" type="slidenum">
              <a:rPr lang="en-US" altLang="zh-CN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66938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仿宋_GB2312" panose="02010609030101010101" pitchFamily="49" charset="-122"/>
        <a:ea typeface="仿宋_GB2312" panose="02010609030101010101" pitchFamily="49" charset="-122"/>
        <a:cs typeface="+mn-cs"/>
      </a:defRPr>
    </a:lvl1pPr>
    <a:lvl2pPr marL="47815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仿宋_GB2312" panose="02010609030101010101" pitchFamily="49" charset="-122"/>
        <a:ea typeface="仿宋_GB2312" panose="02010609030101010101" pitchFamily="49" charset="-122"/>
        <a:cs typeface="+mn-cs"/>
      </a:defRPr>
    </a:lvl2pPr>
    <a:lvl3pPr marL="9575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仿宋_GB2312" panose="02010609030101010101" pitchFamily="49" charset="-122"/>
        <a:ea typeface="仿宋_GB2312" panose="02010609030101010101" pitchFamily="49" charset="-122"/>
        <a:cs typeface="+mn-cs"/>
      </a:defRPr>
    </a:lvl3pPr>
    <a:lvl4pPr marL="14351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仿宋_GB2312" panose="02010609030101010101" pitchFamily="49" charset="-122"/>
        <a:ea typeface="仿宋_GB2312" panose="02010609030101010101" pitchFamily="49" charset="-122"/>
        <a:cs typeface="+mn-cs"/>
      </a:defRPr>
    </a:lvl4pPr>
    <a:lvl5pPr marL="191452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仿宋_GB2312" panose="02010609030101010101" pitchFamily="49" charset="-122"/>
        <a:ea typeface="仿宋_GB2312" panose="02010609030101010101" pitchFamily="49" charset="-122"/>
        <a:cs typeface="+mn-cs"/>
      </a:defRPr>
    </a:lvl5pPr>
    <a:lvl6pPr marL="2393950" algn="l" defTabSz="9569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2105" algn="l" defTabSz="9569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0895" algn="l" defTabSz="9569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9685" algn="l" defTabSz="9569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800" dirty="0"/>
          </a:p>
        </p:txBody>
      </p:sp>
      <p:sp>
        <p:nvSpPr>
          <p:cNvPr id="38916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84" tIns="45542" rIns="91084" bIns="45542" anchor="b"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620B4-C0F1-40B2-9516-591D63738414}" type="slidenum"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12</a:t>
            </a:fld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16230">
              <a:lnSpc>
                <a:spcPct val="11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 2015, total installation capacity: 250GW;</a:t>
            </a:r>
          </a:p>
          <a:p>
            <a:pPr defTabSz="316230">
              <a:lnSpc>
                <a:spcPct val="11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fossil generation proportion: &gt;95%;</a:t>
            </a:r>
          </a:p>
          <a:p>
            <a:pPr defTabSz="316230">
              <a:lnSpc>
                <a:spcPct val="11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total power consumption: 950TWh;</a:t>
            </a:r>
          </a:p>
          <a:p>
            <a:pPr defTabSz="316230">
              <a:lnSpc>
                <a:spcPct val="11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endParaRPr lang="en-US" altLang="zh-CN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316230">
              <a:lnSpc>
                <a:spcPct val="11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power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consumption per capita: 2,747kWh</a:t>
            </a:r>
          </a:p>
          <a:p>
            <a:pPr defTabSz="316230">
              <a:lnSpc>
                <a:spcPct val="11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maximum load: 200GW;</a:t>
            </a:r>
          </a:p>
          <a:p>
            <a:pPr defTabSz="316230">
              <a:lnSpc>
                <a:spcPct val="11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general rate of pop. with power access: 96%.</a:t>
            </a:r>
          </a:p>
          <a:p>
            <a:pPr defTabSz="316230">
              <a:lnSpc>
                <a:spcPct val="11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endParaRPr lang="en-US" altLang="zh-CN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316230">
              <a:lnSpc>
                <a:spcPct val="11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endParaRPr lang="en-US" altLang="zh-CN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indent="0" defTabSz="316230">
              <a:lnSpc>
                <a:spcPct val="12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Existing interconnection:</a:t>
            </a:r>
          </a:p>
          <a:p>
            <a:pPr marL="501015" lvl="1" indent="0" defTabSz="316230">
              <a:lnSpc>
                <a:spcPct val="12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Maghrib interconnection</a:t>
            </a:r>
          </a:p>
          <a:p>
            <a:pPr marL="501015" lvl="1" indent="0" defTabSz="316230">
              <a:lnSpc>
                <a:spcPct val="12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EIJLLPST eight-country interconnection</a:t>
            </a:r>
          </a:p>
          <a:p>
            <a:pPr marL="501015" lvl="1" indent="0" defTabSz="316230">
              <a:lnSpc>
                <a:spcPct val="12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GCCIA interconnection</a:t>
            </a:r>
          </a:p>
          <a:p>
            <a:pPr marL="501015" lvl="1" indent="0" defTabSz="316230">
              <a:lnSpc>
                <a:spcPct val="12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endParaRPr lang="en-US" altLang="zh-CN" sz="1475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indent="0" defTabSz="316230">
              <a:lnSpc>
                <a:spcPct val="12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Planned / Studied Interconnection:</a:t>
            </a:r>
          </a:p>
          <a:p>
            <a:pPr marL="501015" lvl="1" indent="0" defTabSz="316230">
              <a:lnSpc>
                <a:spcPct val="12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Interconnection of Tunisia and Libya with Italy across the Mediterranean</a:t>
            </a:r>
          </a:p>
          <a:p>
            <a:pPr marL="501015" lvl="1" indent="0" defTabSz="316230">
              <a:lnSpc>
                <a:spcPct val="12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Interconnection of Sudan with Egypt</a:t>
            </a:r>
          </a:p>
          <a:p>
            <a:pPr marL="501015" lvl="1" indent="0" defTabSz="316230">
              <a:lnSpc>
                <a:spcPct val="12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Interconnection of Saudi Arabia with Egypt and Yemen </a:t>
            </a:r>
          </a:p>
          <a:p>
            <a:pPr defTabSz="316230">
              <a:lnSpc>
                <a:spcPct val="11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endParaRPr lang="en-US" altLang="zh-CN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16230">
              <a:lnSpc>
                <a:spcPct val="130000"/>
              </a:lnSpc>
              <a:spcAft>
                <a:spcPts val="111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Power grid in the western West Asia</a:t>
            </a:r>
          </a:p>
          <a:p>
            <a:pPr marL="664845" defTabSz="316230">
              <a:lnSpc>
                <a:spcPct val="130000"/>
              </a:lnSpc>
              <a:spcAft>
                <a:spcPts val="1110"/>
              </a:spcAft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Intra-region: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KSA will interconnect surrounding countries through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back-to-back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DC;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400kV AC grid will be strengthened in other countries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In the long-term, voltage level can be lifted to 1,000kV by the demand of power collection and transmission of large-scale solar power bases in KSA.</a:t>
            </a:r>
          </a:p>
          <a:p>
            <a:pPr marL="664845" defTabSz="316230">
              <a:lnSpc>
                <a:spcPct val="130000"/>
              </a:lnSpc>
              <a:spcAft>
                <a:spcPts val="1110"/>
              </a:spcAft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Inter-region: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 interconnection will be strengthened between Jordan and Egypt; KSA will transmit solar power to Europe and South Asia through HVDC projects, and realize complementation with East Africa.</a:t>
            </a:r>
          </a:p>
          <a:p>
            <a:pPr marL="664845" defTabSz="316230">
              <a:lnSpc>
                <a:spcPct val="130000"/>
              </a:lnSpc>
              <a:spcAft>
                <a:spcPts val="1110"/>
              </a:spcAft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endParaRPr lang="en-US" altLang="zh-CN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 defTabSz="316230">
              <a:lnSpc>
                <a:spcPct val="12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Power grid in North Africa</a:t>
            </a:r>
          </a:p>
          <a:p>
            <a:pPr marL="664845" algn="just" defTabSz="316230">
              <a:lnSpc>
                <a:spcPct val="12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Intra-region: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400/500kV AC grid in North Africa will be strengthened; and the voltage level can be lifted to 1,000kV by the demand of power collection and transmission of large-scale solar power bases in North Africa.</a:t>
            </a:r>
          </a:p>
          <a:p>
            <a:pPr marL="664845" algn="just" defTabSz="316230">
              <a:lnSpc>
                <a:spcPct val="12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Inter-region: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asynchronous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interconnection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with Europe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will be realized through 6 UHVDC transmission lines; 500/400kV AC interconnection with Jordan;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HVDC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interconnection with KSA.</a:t>
            </a:r>
          </a:p>
          <a:p>
            <a:pPr marL="664845" defTabSz="316230">
              <a:lnSpc>
                <a:spcPct val="130000"/>
              </a:lnSpc>
              <a:spcAft>
                <a:spcPts val="1110"/>
              </a:spcAft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en-US" altLang="zh-CN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Transmit Ethiopia hydropower to GCC region, substituting thermal generation, saving oil &amp; gas; taking advantage of complementarity between GCC region and Ethiopia, meet the need of flexible generation in GCC region.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Clean energy exports from GCC region to South Asia, converting resource advantages to economic advantages, supporting social and economic development in South Asia.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Transmit bundled Inga hydropower and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Morocco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solar power to France; realize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complementation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between Morocco and France; improve channel utilization efficiency.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Arrival cost: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1~3 cents/kWh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lower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 North Sea wind power in Europe.</a:t>
            </a:r>
            <a:endParaRPr lang="zh-CN" altLang="en-US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Transmit Ethiopia hydropower to GCC region, substituting thermal generation, saving oil &amp; gas; taking advantage of complementarity between GCC region and Ethiopia, meet the need of flexible generation in GCC region.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Clean energy exports from GCC region to South Asia, converting resource advantages to economic advantages, supporting social and economic development in South Asia.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Transmit bundled Inga hydropower and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Morocco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solar power to France; realize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complementation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between Morocco and France; improve channel utilization efficiency.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Arrival cost: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1~3 cents/kWh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lower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 North Sea wind power in Europe.</a:t>
            </a:r>
            <a:endParaRPr lang="zh-CN" altLang="en-US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800" dirty="0"/>
          </a:p>
        </p:txBody>
      </p:sp>
      <p:sp>
        <p:nvSpPr>
          <p:cNvPr id="38916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84" tIns="45542" rIns="91084" bIns="45542" anchor="b"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620B4-C0F1-40B2-9516-591D63738414}" type="slidenum"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fld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Transmit Ethiopia hydropower to GCC region, substituting thermal generation, saving oil &amp; gas; taking advantage of complementarity between GCC region and Ethiopia, meet the need of flexible generation in GCC region.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Clean energy exports from GCC region to South Asia, converting resource advantages to economic advantages, supporting social and economic development in South Asia.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Transmit bundled Inga hydropower and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Morocco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solar power to France; realize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complementation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between Morocco and France; improve channel utilization efficiency.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Arrival cost: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1~3 cents/kWh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lower 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 North Sea wind power in Europe.</a:t>
            </a:r>
            <a:endParaRPr lang="zh-CN" altLang="en-US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6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9963"/>
            <a:ext cx="5438775" cy="390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81" tIns="44090" rIns="88181" bIns="44090" anchor="ctr"/>
          <a:lstStyle/>
          <a:p>
            <a:endParaRPr lang="zh-CN" altLang="en-US"/>
          </a:p>
        </p:txBody>
      </p:sp>
      <p:sp>
        <p:nvSpPr>
          <p:cNvPr id="46084" name="日期占位符 3"/>
          <p:cNvSpPr txBox="1">
            <a:spLocks noGrp="1"/>
          </p:cNvSpPr>
          <p:nvPr/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1A2C75-9B45-49C8-921E-9AC6FA41B6E2}" type="datetime1">
              <a:rPr lang="en-US" altLang="zh-CN" sz="23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11/5/2018</a:t>
            </a:fld>
            <a:endParaRPr lang="en-US" altLang="zh-CN" sz="2300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5" name="灯片编号占位符 4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 anchor="b"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A45D65-AB24-4550-A1FA-BB23E201A6F0}" type="slidenum">
              <a:rPr lang="en-US" altLang="zh-CN" sz="23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23</a:t>
            </a:fld>
            <a:endParaRPr lang="en-US" altLang="zh-CN" sz="2300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316230">
              <a:lnSpc>
                <a:spcPct val="110000"/>
              </a:lnSpc>
              <a:spcAft>
                <a:spcPts val="111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Large-scale exploitation of solar energy resources;</a:t>
            </a:r>
          </a:p>
          <a:p>
            <a:pPr algn="just" defTabSz="316230">
              <a:lnSpc>
                <a:spcPct val="110000"/>
              </a:lnSpc>
              <a:spcAft>
                <a:spcPts val="111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Cultivating clean energy industry chain;</a:t>
            </a:r>
          </a:p>
          <a:p>
            <a:pPr algn="just" defTabSz="316230">
              <a:lnSpc>
                <a:spcPct val="110000"/>
              </a:lnSpc>
              <a:spcAft>
                <a:spcPts val="111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Building cross-border and inter-continental energy interconnection.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316230">
              <a:lnSpc>
                <a:spcPct val="110000"/>
              </a:lnSpc>
              <a:spcAft>
                <a:spcPts val="111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Large-scale exploitation of solar energy resources;</a:t>
            </a:r>
          </a:p>
          <a:p>
            <a:pPr algn="just" defTabSz="316230">
              <a:lnSpc>
                <a:spcPct val="110000"/>
              </a:lnSpc>
              <a:spcAft>
                <a:spcPts val="111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Cultivating clean energy industry chain;</a:t>
            </a:r>
          </a:p>
          <a:p>
            <a:pPr algn="just" defTabSz="316230">
              <a:lnSpc>
                <a:spcPct val="110000"/>
              </a:lnSpc>
              <a:spcAft>
                <a:spcPts val="111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Building cross-border and inter-continental energy interconnection.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800" dirty="0"/>
          </a:p>
        </p:txBody>
      </p:sp>
      <p:sp>
        <p:nvSpPr>
          <p:cNvPr id="38916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84" tIns="45542" rIns="91084" bIns="45542" anchor="b"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620B4-C0F1-40B2-9516-591D63738414}" type="slidenum"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</a:t>
            </a:fld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20420">
              <a:lnSpc>
                <a:spcPct val="130000"/>
              </a:lnSpc>
              <a:spcAft>
                <a:spcPts val="0"/>
              </a:spcAft>
              <a:buClr>
                <a:srgbClr val="FF0000"/>
              </a:buClr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Based on resource endowment and exploitation conditions, the following large scale solar power bases can be developed:</a:t>
            </a:r>
          </a:p>
          <a:p>
            <a:pPr marL="263525" indent="-263525" defTabSz="82042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n"/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North Africa: 8 bases, technical exploitable capacity: 1.2TW;  5 bases , wind plant, </a:t>
            </a:r>
            <a:r>
              <a:rPr lang="en-US" altLang="zh-CN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tec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1.09TW</a:t>
            </a:r>
          </a:p>
          <a:p>
            <a:pPr marL="263525" indent="-263525" defTabSz="82042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n"/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western West Asia: 10 bases, technical exploitable capacity: 2.1TW.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41960" indent="0" algn="ctr">
              <a:buNone/>
              <a:defRPr/>
            </a:lvl2pPr>
            <a:lvl3pPr marL="883920" indent="0" algn="ctr">
              <a:buNone/>
              <a:defRPr/>
            </a:lvl3pPr>
            <a:lvl4pPr marL="1325880" indent="0" algn="ctr">
              <a:buNone/>
              <a:defRPr/>
            </a:lvl4pPr>
            <a:lvl5pPr marL="1767840" indent="0" algn="ctr">
              <a:buNone/>
              <a:defRPr/>
            </a:lvl5pPr>
            <a:lvl6pPr marL="2209800" indent="0" algn="ctr">
              <a:buNone/>
              <a:defRPr/>
            </a:lvl6pPr>
            <a:lvl7pPr marL="2651125" indent="0" algn="ctr">
              <a:buNone/>
              <a:defRPr/>
            </a:lvl7pPr>
            <a:lvl8pPr marL="3093085" indent="0" algn="ctr">
              <a:buNone/>
              <a:defRPr/>
            </a:lvl8pPr>
            <a:lvl9pPr marL="353504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80C2E-3066-490F-8D70-AA0BA03C7A47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3ED0F-8CB7-46B4-BC1A-04F71D186F65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B7F37-C227-4CF9-9DA8-73EF7A72AE54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342900"/>
            <a:ext cx="8229600" cy="7810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57200" y="1323978"/>
            <a:ext cx="8229600" cy="4802188"/>
          </a:xfrm>
          <a:prstGeom prst="rect">
            <a:avLst/>
          </a:prstGeom>
        </p:spPr>
        <p:txBody>
          <a:bodyPr/>
          <a:lstStyle>
            <a:lvl1pPr>
              <a:defRPr sz="2125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662940" indent="-255270">
              <a:buFont typeface="Arial" panose="020B0604020202020204" pitchFamily="34" charset="0"/>
              <a:buChar char="•"/>
              <a:defRPr sz="194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1755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0C2E-3066-490F-8D70-AA0BA03C7A47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641A-508E-4195-9A06-3447C64EA829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3020-48A8-40F0-8130-CB55499256B6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A12E-986E-464D-9527-14629802F6F0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0B73-BA5B-496B-A362-88D10D2E93B4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CCCE-3340-419B-B362-B7E7B3AA5D8F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4DEF-F173-4624-8E8C-3BCA2A875460}" type="slidenum">
              <a:rPr lang="en-US" altLang="zh-CN" smtClean="0"/>
              <a:t>‹#›</a:t>
            </a:fld>
            <a:endParaRPr lang="en-US" altLang="zh-CN" dirty="0"/>
          </a:p>
        </p:txBody>
      </p:sp>
      <p:pic>
        <p:nvPicPr>
          <p:cNvPr id="5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1975"/>
            <a:ext cx="783981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1" y="6237289"/>
            <a:ext cx="2244969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11"/>
          <p:cNvCxnSpPr>
            <a:cxnSpLocks noChangeShapeType="1"/>
          </p:cNvCxnSpPr>
          <p:nvPr userDrawn="1"/>
        </p:nvCxnSpPr>
        <p:spPr bwMode="auto">
          <a:xfrm>
            <a:off x="849923" y="923925"/>
            <a:ext cx="5915758" cy="0"/>
          </a:xfrm>
          <a:prstGeom prst="line">
            <a:avLst/>
          </a:prstGeom>
          <a:noFill/>
          <a:ln w="34925" algn="ctr">
            <a:solidFill>
              <a:srgbClr val="3E729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" y="115888"/>
            <a:ext cx="77079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E641A-508E-4195-9A06-3447C64EA829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A12E-986E-464D-9527-14629802F6F0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FBCC-16FB-4B03-9B6D-A3E31A5666D1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A12E-986E-464D-9527-14629802F6F0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A12E-986E-464D-9527-14629802F6F0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87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1940"/>
            </a:lvl1pPr>
            <a:lvl2pPr marL="441960" indent="0">
              <a:buNone/>
              <a:defRPr sz="1755"/>
            </a:lvl2pPr>
            <a:lvl3pPr marL="883920" indent="0">
              <a:buNone/>
              <a:defRPr sz="1475"/>
            </a:lvl3pPr>
            <a:lvl4pPr marL="1325880" indent="0">
              <a:buNone/>
              <a:defRPr sz="1385"/>
            </a:lvl4pPr>
            <a:lvl5pPr marL="1767840" indent="0">
              <a:buNone/>
              <a:defRPr sz="1385"/>
            </a:lvl5pPr>
            <a:lvl6pPr marL="2209800" indent="0">
              <a:buNone/>
              <a:defRPr sz="1385"/>
            </a:lvl6pPr>
            <a:lvl7pPr marL="2651125" indent="0">
              <a:buNone/>
              <a:defRPr sz="1385"/>
            </a:lvl7pPr>
            <a:lvl8pPr marL="3093085" indent="0">
              <a:buNone/>
              <a:defRPr sz="1385"/>
            </a:lvl8pPr>
            <a:lvl9pPr marL="3535045" indent="0">
              <a:buNone/>
              <a:defRPr sz="138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93020-48A8-40F0-8130-CB55499256B6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75"/>
            </a:lvl1pPr>
            <a:lvl2pPr>
              <a:defRPr sz="2310"/>
            </a:lvl2pPr>
            <a:lvl3pPr>
              <a:defRPr sz="194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75"/>
            </a:lvl1pPr>
            <a:lvl2pPr>
              <a:defRPr sz="2310"/>
            </a:lvl2pPr>
            <a:lvl3pPr>
              <a:defRPr sz="194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24756-F67E-467E-81E7-E56685C5859F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1960" indent="0">
              <a:buNone/>
              <a:defRPr sz="1940" b="1"/>
            </a:lvl2pPr>
            <a:lvl3pPr marL="883920" indent="0">
              <a:buNone/>
              <a:defRPr sz="1755" b="1"/>
            </a:lvl3pPr>
            <a:lvl4pPr marL="1325880" indent="0">
              <a:buNone/>
              <a:defRPr sz="1475" b="1"/>
            </a:lvl4pPr>
            <a:lvl5pPr marL="1767840" indent="0">
              <a:buNone/>
              <a:defRPr sz="1475" b="1"/>
            </a:lvl5pPr>
            <a:lvl6pPr marL="2209800" indent="0">
              <a:buNone/>
              <a:defRPr sz="1475" b="1"/>
            </a:lvl6pPr>
            <a:lvl7pPr marL="2651125" indent="0">
              <a:buNone/>
              <a:defRPr sz="1475" b="1"/>
            </a:lvl7pPr>
            <a:lvl8pPr marL="3093085" indent="0">
              <a:buNone/>
              <a:defRPr sz="1475" b="1"/>
            </a:lvl8pPr>
            <a:lvl9pPr marL="3535045" indent="0">
              <a:buNone/>
              <a:defRPr sz="14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310"/>
            </a:lvl1pPr>
            <a:lvl2pPr>
              <a:defRPr sz="1940"/>
            </a:lvl2pPr>
            <a:lvl3pPr>
              <a:defRPr sz="1755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1960" indent="0">
              <a:buNone/>
              <a:defRPr sz="1940" b="1"/>
            </a:lvl2pPr>
            <a:lvl3pPr marL="883920" indent="0">
              <a:buNone/>
              <a:defRPr sz="1755" b="1"/>
            </a:lvl3pPr>
            <a:lvl4pPr marL="1325880" indent="0">
              <a:buNone/>
              <a:defRPr sz="1475" b="1"/>
            </a:lvl4pPr>
            <a:lvl5pPr marL="1767840" indent="0">
              <a:buNone/>
              <a:defRPr sz="1475" b="1"/>
            </a:lvl5pPr>
            <a:lvl6pPr marL="2209800" indent="0">
              <a:buNone/>
              <a:defRPr sz="1475" b="1"/>
            </a:lvl6pPr>
            <a:lvl7pPr marL="2651125" indent="0">
              <a:buNone/>
              <a:defRPr sz="1475" b="1"/>
            </a:lvl7pPr>
            <a:lvl8pPr marL="3093085" indent="0">
              <a:buNone/>
              <a:defRPr sz="1475" b="1"/>
            </a:lvl8pPr>
            <a:lvl9pPr marL="3535045" indent="0">
              <a:buNone/>
              <a:defRPr sz="14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310"/>
            </a:lvl1pPr>
            <a:lvl2pPr>
              <a:defRPr sz="1940"/>
            </a:lvl2pPr>
            <a:lvl3pPr>
              <a:defRPr sz="1755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C0B73-BA5B-496B-A362-88D10D2E93B4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7CCCE-3340-419B-B362-B7E7B3AA5D8F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1975"/>
            <a:ext cx="783981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81" y="257175"/>
            <a:ext cx="239150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1" y="6237289"/>
            <a:ext cx="2244969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11"/>
          <p:cNvCxnSpPr>
            <a:cxnSpLocks noChangeShapeType="1"/>
          </p:cNvCxnSpPr>
          <p:nvPr userDrawn="1"/>
        </p:nvCxnSpPr>
        <p:spPr bwMode="auto">
          <a:xfrm>
            <a:off x="849923" y="923925"/>
            <a:ext cx="5915758" cy="0"/>
          </a:xfrm>
          <a:prstGeom prst="line">
            <a:avLst/>
          </a:prstGeom>
          <a:noFill/>
          <a:ln w="34925" algn="ctr">
            <a:solidFill>
              <a:srgbClr val="3E729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" y="115888"/>
            <a:ext cx="77079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1866" y="64531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C94DEF-F173-4624-8E8C-3BCA2A875460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385"/>
            </a:lvl1pPr>
            <a:lvl2pPr marL="441960" indent="0">
              <a:buNone/>
              <a:defRPr sz="1200"/>
            </a:lvl2pPr>
            <a:lvl3pPr marL="883920" indent="0">
              <a:buNone/>
              <a:defRPr sz="925"/>
            </a:lvl3pPr>
            <a:lvl4pPr marL="1325880" indent="0">
              <a:buNone/>
              <a:defRPr sz="925"/>
            </a:lvl4pPr>
            <a:lvl5pPr marL="1767840" indent="0">
              <a:buNone/>
              <a:defRPr sz="925"/>
            </a:lvl5pPr>
            <a:lvl6pPr marL="2209800" indent="0">
              <a:buNone/>
              <a:defRPr sz="925"/>
            </a:lvl6pPr>
            <a:lvl7pPr marL="2651125" indent="0">
              <a:buNone/>
              <a:defRPr sz="925"/>
            </a:lvl7pPr>
            <a:lvl8pPr marL="3093085" indent="0">
              <a:buNone/>
              <a:defRPr sz="925"/>
            </a:lvl8pPr>
            <a:lvl9pPr marL="3535045" indent="0">
              <a:buNone/>
              <a:defRPr sz="92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204B-D8A1-43C5-B35F-A6FDED0E40F4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94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40"/>
            </a:lvl1pPr>
            <a:lvl2pPr marL="441960" indent="0">
              <a:buNone/>
              <a:defRPr sz="2675"/>
            </a:lvl2pPr>
            <a:lvl3pPr marL="883920" indent="0">
              <a:buNone/>
              <a:defRPr sz="2310"/>
            </a:lvl3pPr>
            <a:lvl4pPr marL="1325880" indent="0">
              <a:buNone/>
              <a:defRPr sz="1940"/>
            </a:lvl4pPr>
            <a:lvl5pPr marL="1767840" indent="0">
              <a:buNone/>
              <a:defRPr sz="1940"/>
            </a:lvl5pPr>
            <a:lvl6pPr marL="2209800" indent="0">
              <a:buNone/>
              <a:defRPr sz="1940"/>
            </a:lvl6pPr>
            <a:lvl7pPr marL="2651125" indent="0">
              <a:buNone/>
              <a:defRPr sz="1940"/>
            </a:lvl7pPr>
            <a:lvl8pPr marL="3093085" indent="0">
              <a:buNone/>
              <a:defRPr sz="1940"/>
            </a:lvl8pPr>
            <a:lvl9pPr marL="3535045" indent="0">
              <a:buNone/>
              <a:defRPr sz="194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85"/>
            </a:lvl1pPr>
            <a:lvl2pPr marL="441960" indent="0">
              <a:buNone/>
              <a:defRPr sz="1200"/>
            </a:lvl2pPr>
            <a:lvl3pPr marL="883920" indent="0">
              <a:buNone/>
              <a:defRPr sz="925"/>
            </a:lvl3pPr>
            <a:lvl4pPr marL="1325880" indent="0">
              <a:buNone/>
              <a:defRPr sz="925"/>
            </a:lvl4pPr>
            <a:lvl5pPr marL="1767840" indent="0">
              <a:buNone/>
              <a:defRPr sz="925"/>
            </a:lvl5pPr>
            <a:lvl6pPr marL="2209800" indent="0">
              <a:buNone/>
              <a:defRPr sz="925"/>
            </a:lvl6pPr>
            <a:lvl7pPr marL="2651125" indent="0">
              <a:buNone/>
              <a:defRPr sz="925"/>
            </a:lvl7pPr>
            <a:lvl8pPr marL="3093085" indent="0">
              <a:buNone/>
              <a:defRPr sz="925"/>
            </a:lvl8pPr>
            <a:lvl9pPr marL="3535045" indent="0">
              <a:buNone/>
              <a:defRPr sz="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6FBCC-16FB-4B03-9B6D-A3E31A5666D1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-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91575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46" tIns="47874" rIns="95746" bIns="47874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46" tIns="47874" rIns="95746" bIns="47874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5746" tIns="47874" rIns="95746" bIns="47874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385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5746" tIns="47874" rIns="95746" bIns="47874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385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5746" tIns="47874" rIns="95746" bIns="47874" numCol="1" anchor="t" anchorCtr="0" compatLnSpc="1"/>
          <a:lstStyle>
            <a:lvl1pPr algn="r">
              <a:buFont typeface="Arial" panose="020B0604020202020204" pitchFamily="34" charset="0"/>
              <a:buNone/>
              <a:defRPr sz="1385"/>
            </a:lvl1pPr>
          </a:lstStyle>
          <a:p>
            <a:fld id="{44C0A12E-986E-464D-9527-14629802F6F0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15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15">
          <a:solidFill>
            <a:srgbClr val="0000FF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15">
          <a:solidFill>
            <a:srgbClr val="0000FF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15">
          <a:solidFill>
            <a:srgbClr val="0000FF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15">
          <a:solidFill>
            <a:srgbClr val="0000FF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41960" algn="ctr" rtl="0" eaLnBrk="0" fontAlgn="base" hangingPunct="0">
        <a:spcBef>
          <a:spcPct val="0"/>
        </a:spcBef>
        <a:spcAft>
          <a:spcPct val="0"/>
        </a:spcAft>
        <a:defRPr sz="3415">
          <a:solidFill>
            <a:srgbClr val="0000FF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883920" algn="ctr" rtl="0" eaLnBrk="0" fontAlgn="base" hangingPunct="0">
        <a:spcBef>
          <a:spcPct val="0"/>
        </a:spcBef>
        <a:spcAft>
          <a:spcPct val="0"/>
        </a:spcAft>
        <a:defRPr sz="3415">
          <a:solidFill>
            <a:srgbClr val="0000FF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25880" algn="ctr" rtl="0" eaLnBrk="0" fontAlgn="base" hangingPunct="0">
        <a:spcBef>
          <a:spcPct val="0"/>
        </a:spcBef>
        <a:spcAft>
          <a:spcPct val="0"/>
        </a:spcAft>
        <a:defRPr sz="3415">
          <a:solidFill>
            <a:srgbClr val="0000FF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767840" algn="ctr" rtl="0" eaLnBrk="0" fontAlgn="base" hangingPunct="0">
        <a:spcBef>
          <a:spcPct val="0"/>
        </a:spcBef>
        <a:spcAft>
          <a:spcPct val="0"/>
        </a:spcAft>
        <a:defRPr sz="3415">
          <a:solidFill>
            <a:srgbClr val="0000FF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30200" indent="-330200" algn="l" rtl="0" eaLnBrk="0" fontAlgn="base" hangingPunct="0">
        <a:spcBef>
          <a:spcPct val="20000"/>
        </a:spcBef>
        <a:spcAft>
          <a:spcPct val="0"/>
        </a:spcAft>
        <a:buChar char="•"/>
        <a:defRPr sz="2675">
          <a:solidFill>
            <a:schemeClr val="tx1"/>
          </a:solidFill>
          <a:latin typeface="+mn-lt"/>
          <a:ea typeface="+mn-ea"/>
          <a:cs typeface="+mn-cs"/>
        </a:defRPr>
      </a:lvl1pPr>
      <a:lvl2pPr marL="716915" indent="-274320" algn="l" rtl="0" eaLnBrk="0" fontAlgn="base" hangingPunct="0">
        <a:spcBef>
          <a:spcPct val="20000"/>
        </a:spcBef>
        <a:spcAft>
          <a:spcPct val="0"/>
        </a:spcAft>
        <a:buChar char="–"/>
        <a:defRPr sz="2675">
          <a:solidFill>
            <a:schemeClr val="tx1"/>
          </a:solidFill>
          <a:latin typeface="+mn-lt"/>
          <a:ea typeface="+mn-ea"/>
        </a:defRPr>
      </a:lvl2pPr>
      <a:lvl3pPr marL="1103630" indent="-219710" algn="l" rtl="0" eaLnBrk="0" fontAlgn="base" hangingPunct="0">
        <a:spcBef>
          <a:spcPct val="20000"/>
        </a:spcBef>
        <a:spcAft>
          <a:spcPct val="0"/>
        </a:spcAft>
        <a:buChar char="•"/>
        <a:defRPr sz="2310">
          <a:solidFill>
            <a:schemeClr val="tx1"/>
          </a:solidFill>
          <a:latin typeface="+mn-lt"/>
          <a:ea typeface="+mn-ea"/>
        </a:defRPr>
      </a:lvl3pPr>
      <a:lvl4pPr marL="1544320" indent="-219710" algn="l" rtl="0" eaLnBrk="0" fontAlgn="base" hangingPunct="0">
        <a:spcBef>
          <a:spcPct val="20000"/>
        </a:spcBef>
        <a:spcAft>
          <a:spcPct val="0"/>
        </a:spcAft>
        <a:buChar char="–"/>
        <a:defRPr sz="1940">
          <a:solidFill>
            <a:schemeClr val="tx1"/>
          </a:solidFill>
          <a:latin typeface="+mn-lt"/>
          <a:ea typeface="+mn-ea"/>
        </a:defRPr>
      </a:lvl4pPr>
      <a:lvl5pPr marL="1986915" indent="-219710" algn="l" rtl="0" eaLnBrk="0" fontAlgn="base" hangingPunct="0">
        <a:spcBef>
          <a:spcPct val="20000"/>
        </a:spcBef>
        <a:spcAft>
          <a:spcPct val="0"/>
        </a:spcAft>
        <a:buChar char="»"/>
        <a:defRPr sz="1940">
          <a:solidFill>
            <a:schemeClr val="tx1"/>
          </a:solidFill>
          <a:latin typeface="+mn-lt"/>
          <a:ea typeface="+mn-ea"/>
        </a:defRPr>
      </a:lvl5pPr>
      <a:lvl6pPr marL="2430780" indent="-220980" algn="l" rtl="0" eaLnBrk="0" fontAlgn="base" hangingPunct="0">
        <a:spcBef>
          <a:spcPct val="20000"/>
        </a:spcBef>
        <a:spcAft>
          <a:spcPct val="0"/>
        </a:spcAft>
        <a:buChar char="»"/>
        <a:defRPr sz="1940">
          <a:solidFill>
            <a:schemeClr val="tx1"/>
          </a:solidFill>
          <a:latin typeface="+mn-lt"/>
          <a:ea typeface="+mn-ea"/>
        </a:defRPr>
      </a:lvl6pPr>
      <a:lvl7pPr marL="2872105" indent="-220980" algn="l" rtl="0" eaLnBrk="0" fontAlgn="base" hangingPunct="0">
        <a:spcBef>
          <a:spcPct val="20000"/>
        </a:spcBef>
        <a:spcAft>
          <a:spcPct val="0"/>
        </a:spcAft>
        <a:buChar char="»"/>
        <a:defRPr sz="1940">
          <a:solidFill>
            <a:schemeClr val="tx1"/>
          </a:solidFill>
          <a:latin typeface="+mn-lt"/>
          <a:ea typeface="+mn-ea"/>
        </a:defRPr>
      </a:lvl7pPr>
      <a:lvl8pPr marL="3314065" indent="-220980" algn="l" rtl="0" eaLnBrk="0" fontAlgn="base" hangingPunct="0">
        <a:spcBef>
          <a:spcPct val="20000"/>
        </a:spcBef>
        <a:spcAft>
          <a:spcPct val="0"/>
        </a:spcAft>
        <a:buChar char="»"/>
        <a:defRPr sz="1940">
          <a:solidFill>
            <a:schemeClr val="tx1"/>
          </a:solidFill>
          <a:latin typeface="+mn-lt"/>
          <a:ea typeface="+mn-ea"/>
        </a:defRPr>
      </a:lvl8pPr>
      <a:lvl9pPr marL="3756025" indent="-220980" algn="l" rtl="0" eaLnBrk="0" fontAlgn="base" hangingPunct="0">
        <a:spcBef>
          <a:spcPct val="20000"/>
        </a:spcBef>
        <a:spcAft>
          <a:spcPct val="0"/>
        </a:spcAft>
        <a:buChar char="»"/>
        <a:defRPr sz="194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88328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1960" algn="l" defTabSz="88328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83920" algn="l" defTabSz="88328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algn="l" defTabSz="88328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67840" algn="l" defTabSz="88328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09800" algn="l" defTabSz="88328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51125" algn="l" defTabSz="88328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093085" algn="l" defTabSz="88328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35045" algn="l" defTabSz="88328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A12E-986E-464D-9527-14629802F6F0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emf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Relationship Id="rId9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pt-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3"/>
          <a:stretch>
            <a:fillRect/>
          </a:stretch>
        </p:blipFill>
        <p:spPr bwMode="auto">
          <a:xfrm>
            <a:off x="-4128" y="12961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298739" y="1168523"/>
            <a:ext cx="6737757" cy="1355725"/>
          </a:xfrm>
        </p:spPr>
        <p:txBody>
          <a:bodyPr/>
          <a:lstStyle/>
          <a:p>
            <a:r>
              <a:rPr lang="en-US" altLang="zh-CN" sz="295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GEI Vision:Opportunitis for Renewable Energy and Interconnection of Arab States</a:t>
            </a:r>
            <a:endParaRPr lang="zh-CN" altLang="en-US" sz="2955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85751" y="1384789"/>
            <a:ext cx="1252903" cy="12529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 algn="dist" eaLnBrk="0" hangingPunct="0">
              <a:defRPr/>
            </a:pPr>
            <a:endParaRPr lang="zh-CN" altLang="en-US" b="1" dirty="0">
              <a:solidFill>
                <a:srgbClr val="33333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19808" y="1384790"/>
            <a:ext cx="659423" cy="9231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 algn="dist" eaLnBrk="0" hangingPunct="0">
              <a:defRPr/>
            </a:pPr>
            <a:endParaRPr lang="zh-CN" altLang="en-US" b="1" dirty="0">
              <a:solidFill>
                <a:srgbClr val="33333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04" name="图片 8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4" y="1333500"/>
            <a:ext cx="1186962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副标题 7"/>
          <p:cNvSpPr txBox="1"/>
          <p:nvPr/>
        </p:nvSpPr>
        <p:spPr>
          <a:xfrm>
            <a:off x="1617785" y="4797152"/>
            <a:ext cx="5908431" cy="1155309"/>
          </a:xfrm>
          <a:prstGeom prst="rect">
            <a:avLst/>
          </a:prstGeom>
        </p:spPr>
        <p:txBody>
          <a:bodyPr/>
          <a:lstStyle>
            <a:lvl1pPr marL="357505" indent="-35750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6605" indent="-29718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ea typeface="+mn-ea"/>
              </a:defRPr>
            </a:lvl2pPr>
            <a:lvl3pPr marL="1195705" indent="-2381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3pPr>
            <a:lvl4pPr marL="1673225" indent="-2381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152650" indent="-2381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633345" indent="-23939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3111500" indent="-23939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590290" indent="-23939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4069080" indent="-23939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kumimoji="1" lang="en-US" altLang="zh-CN" sz="1845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Energy Interconnection Development and Cooperation Organization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kumimoji="1" lang="en-US" altLang="zh-CN" sz="1845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2018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203121" y="3371950"/>
            <a:ext cx="6737757" cy="1355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zh-CN" sz="2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en-US" altLang="zh-CN" sz="29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</a:t>
            </a:r>
            <a:r>
              <a:rPr lang="en-US" altLang="zh-CN" sz="2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Session of the Arab-China Cooperation Conference on Energy</a:t>
            </a:r>
            <a:endParaRPr lang="zh-CN" altLang="en-US" sz="2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"/>
          <p:cNvSpPr>
            <a:spLocks noChangeArrowheads="1"/>
          </p:cNvSpPr>
          <p:nvPr/>
        </p:nvSpPr>
        <p:spPr bwMode="auto">
          <a:xfrm>
            <a:off x="916209" y="587436"/>
            <a:ext cx="8510954" cy="37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381" tIns="44191" rIns="88381" bIns="44191">
            <a:spAutoFit/>
          </a:bodyPr>
          <a:lstStyle>
            <a:lvl1pPr indent="638175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indent="0" eaLnBrk="1" hangingPunct="1">
              <a:spcBef>
                <a:spcPct val="0"/>
              </a:spcBef>
              <a:buSzPct val="60000"/>
              <a:buNone/>
            </a:pPr>
            <a:r>
              <a:rPr lang="zh-CN" altLang="en-US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(2) Future RE Development Opportunities</a:t>
            </a:r>
          </a:p>
        </p:txBody>
      </p:sp>
      <p:grpSp>
        <p:nvGrpSpPr>
          <p:cNvPr id="107" name="组合 106"/>
          <p:cNvGrpSpPr/>
          <p:nvPr/>
        </p:nvGrpSpPr>
        <p:grpSpPr>
          <a:xfrm>
            <a:off x="-73024" y="980728"/>
            <a:ext cx="9217024" cy="3969335"/>
            <a:chOff x="594449" y="1268760"/>
            <a:chExt cx="7920901" cy="3186142"/>
          </a:xfrm>
        </p:grpSpPr>
        <p:grpSp>
          <p:nvGrpSpPr>
            <p:cNvPr id="39" name="组合 38"/>
            <p:cNvGrpSpPr/>
            <p:nvPr/>
          </p:nvGrpSpPr>
          <p:grpSpPr>
            <a:xfrm>
              <a:off x="594449" y="1268760"/>
              <a:ext cx="7920901" cy="3186142"/>
              <a:chOff x="622474" y="2834322"/>
              <a:chExt cx="7920901" cy="3186142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622474" y="2834322"/>
                <a:ext cx="7920901" cy="3186142"/>
                <a:chOff x="622474" y="2834322"/>
                <a:chExt cx="7920901" cy="3186142"/>
              </a:xfrm>
            </p:grpSpPr>
            <p:pic>
              <p:nvPicPr>
                <p:cNvPr id="15" name="图片 14"/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lum/>
                </a:blip>
                <a:srcRect t="17570" b="10131"/>
                <a:stretch>
                  <a:fillRect/>
                </a:stretch>
              </p:blipFill>
              <p:spPr>
                <a:xfrm>
                  <a:off x="622474" y="2834322"/>
                  <a:ext cx="7920901" cy="3186142"/>
                </a:xfrm>
                <a:prstGeom prst="rect">
                  <a:avLst/>
                </a:prstGeom>
              </p:spPr>
            </p:pic>
            <p:sp>
              <p:nvSpPr>
                <p:cNvPr id="3" name="任意多边形: 形状 2"/>
                <p:cNvSpPr/>
                <p:nvPr/>
              </p:nvSpPr>
              <p:spPr>
                <a:xfrm>
                  <a:off x="1751441" y="3749040"/>
                  <a:ext cx="151019" cy="129540"/>
                </a:xfrm>
                <a:custGeom>
                  <a:avLst/>
                  <a:gdLst>
                    <a:gd name="connsiteX0" fmla="*/ 3699 w 151019"/>
                    <a:gd name="connsiteY0" fmla="*/ 116840 h 129540"/>
                    <a:gd name="connsiteX1" fmla="*/ 3699 w 151019"/>
                    <a:gd name="connsiteY1" fmla="*/ 116840 h 129540"/>
                    <a:gd name="connsiteX2" fmla="*/ 6239 w 151019"/>
                    <a:gd name="connsiteY2" fmla="*/ 93980 h 129540"/>
                    <a:gd name="connsiteX3" fmla="*/ 11319 w 151019"/>
                    <a:gd name="connsiteY3" fmla="*/ 78740 h 129540"/>
                    <a:gd name="connsiteX4" fmla="*/ 18939 w 151019"/>
                    <a:gd name="connsiteY4" fmla="*/ 55880 h 129540"/>
                    <a:gd name="connsiteX5" fmla="*/ 21479 w 151019"/>
                    <a:gd name="connsiteY5" fmla="*/ 48260 h 129540"/>
                    <a:gd name="connsiteX6" fmla="*/ 24019 w 151019"/>
                    <a:gd name="connsiteY6" fmla="*/ 40640 h 129540"/>
                    <a:gd name="connsiteX7" fmla="*/ 31639 w 151019"/>
                    <a:gd name="connsiteY7" fmla="*/ 30480 h 129540"/>
                    <a:gd name="connsiteX8" fmla="*/ 44339 w 151019"/>
                    <a:gd name="connsiteY8" fmla="*/ 12700 h 129540"/>
                    <a:gd name="connsiteX9" fmla="*/ 49419 w 151019"/>
                    <a:gd name="connsiteY9" fmla="*/ 5080 h 129540"/>
                    <a:gd name="connsiteX10" fmla="*/ 64659 w 151019"/>
                    <a:gd name="connsiteY10" fmla="*/ 2540 h 129540"/>
                    <a:gd name="connsiteX11" fmla="*/ 72279 w 151019"/>
                    <a:gd name="connsiteY11" fmla="*/ 0 h 129540"/>
                    <a:gd name="connsiteX12" fmla="*/ 112919 w 151019"/>
                    <a:gd name="connsiteY12" fmla="*/ 2540 h 129540"/>
                    <a:gd name="connsiteX13" fmla="*/ 120539 w 151019"/>
                    <a:gd name="connsiteY13" fmla="*/ 7620 h 129540"/>
                    <a:gd name="connsiteX14" fmla="*/ 128159 w 151019"/>
                    <a:gd name="connsiteY14" fmla="*/ 10160 h 129540"/>
                    <a:gd name="connsiteX15" fmla="*/ 135779 w 151019"/>
                    <a:gd name="connsiteY15" fmla="*/ 17780 h 129540"/>
                    <a:gd name="connsiteX16" fmla="*/ 143399 w 151019"/>
                    <a:gd name="connsiteY16" fmla="*/ 20320 h 129540"/>
                    <a:gd name="connsiteX17" fmla="*/ 151019 w 151019"/>
                    <a:gd name="connsiteY17" fmla="*/ 35560 h 129540"/>
                    <a:gd name="connsiteX18" fmla="*/ 148479 w 151019"/>
                    <a:gd name="connsiteY18" fmla="*/ 106680 h 129540"/>
                    <a:gd name="connsiteX19" fmla="*/ 145939 w 151019"/>
                    <a:gd name="connsiteY19" fmla="*/ 119380 h 129540"/>
                    <a:gd name="connsiteX20" fmla="*/ 138319 w 151019"/>
                    <a:gd name="connsiteY20" fmla="*/ 124460 h 129540"/>
                    <a:gd name="connsiteX21" fmla="*/ 123079 w 151019"/>
                    <a:gd name="connsiteY21" fmla="*/ 129540 h 129540"/>
                    <a:gd name="connsiteX22" fmla="*/ 31639 w 151019"/>
                    <a:gd name="connsiteY22" fmla="*/ 127000 h 129540"/>
                    <a:gd name="connsiteX23" fmla="*/ 3699 w 151019"/>
                    <a:gd name="connsiteY23" fmla="*/ 119380 h 129540"/>
                    <a:gd name="connsiteX24" fmla="*/ 3699 w 151019"/>
                    <a:gd name="connsiteY24" fmla="*/ 116840 h 129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51019" h="129540">
                      <a:moveTo>
                        <a:pt x="3699" y="116840"/>
                      </a:moveTo>
                      <a:lnTo>
                        <a:pt x="3699" y="116840"/>
                      </a:lnTo>
                      <a:cubicBezTo>
                        <a:pt x="4546" y="109220"/>
                        <a:pt x="4735" y="101498"/>
                        <a:pt x="6239" y="93980"/>
                      </a:cubicBezTo>
                      <a:cubicBezTo>
                        <a:pt x="7289" y="88729"/>
                        <a:pt x="9626" y="83820"/>
                        <a:pt x="11319" y="78740"/>
                      </a:cubicBezTo>
                      <a:lnTo>
                        <a:pt x="18939" y="55880"/>
                      </a:lnTo>
                      <a:lnTo>
                        <a:pt x="21479" y="48260"/>
                      </a:lnTo>
                      <a:cubicBezTo>
                        <a:pt x="22326" y="45720"/>
                        <a:pt x="22413" y="42782"/>
                        <a:pt x="24019" y="40640"/>
                      </a:cubicBezTo>
                      <a:cubicBezTo>
                        <a:pt x="26559" y="37253"/>
                        <a:pt x="29395" y="34070"/>
                        <a:pt x="31639" y="30480"/>
                      </a:cubicBezTo>
                      <a:cubicBezTo>
                        <a:pt x="50439" y="400"/>
                        <a:pt x="22550" y="38847"/>
                        <a:pt x="44339" y="12700"/>
                      </a:cubicBezTo>
                      <a:cubicBezTo>
                        <a:pt x="46293" y="10355"/>
                        <a:pt x="46689" y="6445"/>
                        <a:pt x="49419" y="5080"/>
                      </a:cubicBezTo>
                      <a:cubicBezTo>
                        <a:pt x="54025" y="2777"/>
                        <a:pt x="59632" y="3657"/>
                        <a:pt x="64659" y="2540"/>
                      </a:cubicBezTo>
                      <a:cubicBezTo>
                        <a:pt x="67273" y="1959"/>
                        <a:pt x="69739" y="847"/>
                        <a:pt x="72279" y="0"/>
                      </a:cubicBezTo>
                      <a:cubicBezTo>
                        <a:pt x="85826" y="847"/>
                        <a:pt x="99512" y="423"/>
                        <a:pt x="112919" y="2540"/>
                      </a:cubicBezTo>
                      <a:cubicBezTo>
                        <a:pt x="115934" y="3016"/>
                        <a:pt x="117809" y="6255"/>
                        <a:pt x="120539" y="7620"/>
                      </a:cubicBezTo>
                      <a:cubicBezTo>
                        <a:pt x="122934" y="8817"/>
                        <a:pt x="125619" y="9313"/>
                        <a:pt x="128159" y="10160"/>
                      </a:cubicBezTo>
                      <a:cubicBezTo>
                        <a:pt x="130699" y="12700"/>
                        <a:pt x="132790" y="15787"/>
                        <a:pt x="135779" y="17780"/>
                      </a:cubicBezTo>
                      <a:cubicBezTo>
                        <a:pt x="138007" y="19265"/>
                        <a:pt x="141308" y="18647"/>
                        <a:pt x="143399" y="20320"/>
                      </a:cubicBezTo>
                      <a:cubicBezTo>
                        <a:pt x="147875" y="23901"/>
                        <a:pt x="149346" y="30540"/>
                        <a:pt x="151019" y="35560"/>
                      </a:cubicBezTo>
                      <a:cubicBezTo>
                        <a:pt x="150172" y="59267"/>
                        <a:pt x="149914" y="83002"/>
                        <a:pt x="148479" y="106680"/>
                      </a:cubicBezTo>
                      <a:cubicBezTo>
                        <a:pt x="148218" y="110989"/>
                        <a:pt x="148081" y="115632"/>
                        <a:pt x="145939" y="119380"/>
                      </a:cubicBezTo>
                      <a:cubicBezTo>
                        <a:pt x="144424" y="122030"/>
                        <a:pt x="141109" y="123220"/>
                        <a:pt x="138319" y="124460"/>
                      </a:cubicBezTo>
                      <a:cubicBezTo>
                        <a:pt x="133426" y="126635"/>
                        <a:pt x="123079" y="129540"/>
                        <a:pt x="123079" y="129540"/>
                      </a:cubicBezTo>
                      <a:lnTo>
                        <a:pt x="31639" y="127000"/>
                      </a:lnTo>
                      <a:cubicBezTo>
                        <a:pt x="17400" y="126338"/>
                        <a:pt x="14604" y="125611"/>
                        <a:pt x="3699" y="119380"/>
                      </a:cubicBezTo>
                      <a:cubicBezTo>
                        <a:pt x="-4625" y="114623"/>
                        <a:pt x="3699" y="117263"/>
                        <a:pt x="3699" y="11684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: 形状 15"/>
                <p:cNvSpPr/>
                <p:nvPr/>
              </p:nvSpPr>
              <p:spPr>
                <a:xfrm>
                  <a:off x="2118360" y="3454400"/>
                  <a:ext cx="220980" cy="119509"/>
                </a:xfrm>
                <a:custGeom>
                  <a:avLst/>
                  <a:gdLst>
                    <a:gd name="connsiteX0" fmla="*/ 220980 w 220980"/>
                    <a:gd name="connsiteY0" fmla="*/ 27940 h 119509"/>
                    <a:gd name="connsiteX1" fmla="*/ 220980 w 220980"/>
                    <a:gd name="connsiteY1" fmla="*/ 27940 h 119509"/>
                    <a:gd name="connsiteX2" fmla="*/ 198120 w 220980"/>
                    <a:gd name="connsiteY2" fmla="*/ 40640 h 119509"/>
                    <a:gd name="connsiteX3" fmla="*/ 190500 w 220980"/>
                    <a:gd name="connsiteY3" fmla="*/ 45720 h 119509"/>
                    <a:gd name="connsiteX4" fmla="*/ 167640 w 220980"/>
                    <a:gd name="connsiteY4" fmla="*/ 55880 h 119509"/>
                    <a:gd name="connsiteX5" fmla="*/ 160020 w 220980"/>
                    <a:gd name="connsiteY5" fmla="*/ 60960 h 119509"/>
                    <a:gd name="connsiteX6" fmla="*/ 144780 w 220980"/>
                    <a:gd name="connsiteY6" fmla="*/ 63500 h 119509"/>
                    <a:gd name="connsiteX7" fmla="*/ 129540 w 220980"/>
                    <a:gd name="connsiteY7" fmla="*/ 71120 h 119509"/>
                    <a:gd name="connsiteX8" fmla="*/ 106680 w 220980"/>
                    <a:gd name="connsiteY8" fmla="*/ 81280 h 119509"/>
                    <a:gd name="connsiteX9" fmla="*/ 96520 w 220980"/>
                    <a:gd name="connsiteY9" fmla="*/ 88900 h 119509"/>
                    <a:gd name="connsiteX10" fmla="*/ 86360 w 220980"/>
                    <a:gd name="connsiteY10" fmla="*/ 93980 h 119509"/>
                    <a:gd name="connsiteX11" fmla="*/ 71120 w 220980"/>
                    <a:gd name="connsiteY11" fmla="*/ 104140 h 119509"/>
                    <a:gd name="connsiteX12" fmla="*/ 63500 w 220980"/>
                    <a:gd name="connsiteY12" fmla="*/ 109220 h 119509"/>
                    <a:gd name="connsiteX13" fmla="*/ 55880 w 220980"/>
                    <a:gd name="connsiteY13" fmla="*/ 111760 h 119509"/>
                    <a:gd name="connsiteX14" fmla="*/ 48260 w 220980"/>
                    <a:gd name="connsiteY14" fmla="*/ 119380 h 119509"/>
                    <a:gd name="connsiteX15" fmla="*/ 38100 w 220980"/>
                    <a:gd name="connsiteY15" fmla="*/ 106680 h 119509"/>
                    <a:gd name="connsiteX16" fmla="*/ 22860 w 220980"/>
                    <a:gd name="connsiteY16" fmla="*/ 96520 h 119509"/>
                    <a:gd name="connsiteX17" fmla="*/ 15240 w 220980"/>
                    <a:gd name="connsiteY17" fmla="*/ 88900 h 119509"/>
                    <a:gd name="connsiteX18" fmla="*/ 7620 w 220980"/>
                    <a:gd name="connsiteY18" fmla="*/ 86360 h 119509"/>
                    <a:gd name="connsiteX19" fmla="*/ 0 w 220980"/>
                    <a:gd name="connsiteY19" fmla="*/ 81280 h 119509"/>
                    <a:gd name="connsiteX20" fmla="*/ 2540 w 220980"/>
                    <a:gd name="connsiteY20" fmla="*/ 73660 h 119509"/>
                    <a:gd name="connsiteX21" fmla="*/ 27940 w 220980"/>
                    <a:gd name="connsiteY21" fmla="*/ 58420 h 119509"/>
                    <a:gd name="connsiteX22" fmla="*/ 35560 w 220980"/>
                    <a:gd name="connsiteY22" fmla="*/ 53340 h 119509"/>
                    <a:gd name="connsiteX23" fmla="*/ 43180 w 220980"/>
                    <a:gd name="connsiteY23" fmla="*/ 50800 h 119509"/>
                    <a:gd name="connsiteX24" fmla="*/ 58420 w 220980"/>
                    <a:gd name="connsiteY24" fmla="*/ 40640 h 119509"/>
                    <a:gd name="connsiteX25" fmla="*/ 81280 w 220980"/>
                    <a:gd name="connsiteY25" fmla="*/ 33020 h 119509"/>
                    <a:gd name="connsiteX26" fmla="*/ 104140 w 220980"/>
                    <a:gd name="connsiteY26" fmla="*/ 25400 h 119509"/>
                    <a:gd name="connsiteX27" fmla="*/ 111760 w 220980"/>
                    <a:gd name="connsiteY27" fmla="*/ 22860 h 119509"/>
                    <a:gd name="connsiteX28" fmla="*/ 134620 w 220980"/>
                    <a:gd name="connsiteY28" fmla="*/ 12700 h 119509"/>
                    <a:gd name="connsiteX29" fmla="*/ 142240 w 220980"/>
                    <a:gd name="connsiteY29" fmla="*/ 10160 h 119509"/>
                    <a:gd name="connsiteX30" fmla="*/ 149860 w 220980"/>
                    <a:gd name="connsiteY30" fmla="*/ 7620 h 119509"/>
                    <a:gd name="connsiteX31" fmla="*/ 170180 w 220980"/>
                    <a:gd name="connsiteY31" fmla="*/ 0 h 119509"/>
                    <a:gd name="connsiteX32" fmla="*/ 182880 w 220980"/>
                    <a:gd name="connsiteY32" fmla="*/ 2540 h 119509"/>
                    <a:gd name="connsiteX33" fmla="*/ 198120 w 220980"/>
                    <a:gd name="connsiteY33" fmla="*/ 12700 h 119509"/>
                    <a:gd name="connsiteX34" fmla="*/ 205740 w 220980"/>
                    <a:gd name="connsiteY34" fmla="*/ 15240 h 119509"/>
                    <a:gd name="connsiteX35" fmla="*/ 220980 w 220980"/>
                    <a:gd name="connsiteY35" fmla="*/ 27940 h 119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20980" h="119509">
                      <a:moveTo>
                        <a:pt x="220980" y="27940"/>
                      </a:moveTo>
                      <a:lnTo>
                        <a:pt x="220980" y="27940"/>
                      </a:lnTo>
                      <a:cubicBezTo>
                        <a:pt x="213360" y="32173"/>
                        <a:pt x="205650" y="36248"/>
                        <a:pt x="198120" y="40640"/>
                      </a:cubicBezTo>
                      <a:cubicBezTo>
                        <a:pt x="195483" y="42178"/>
                        <a:pt x="193150" y="44205"/>
                        <a:pt x="190500" y="45720"/>
                      </a:cubicBezTo>
                      <a:cubicBezTo>
                        <a:pt x="171647" y="56493"/>
                        <a:pt x="189412" y="44994"/>
                        <a:pt x="167640" y="55880"/>
                      </a:cubicBezTo>
                      <a:cubicBezTo>
                        <a:pt x="164910" y="57245"/>
                        <a:pt x="162916" y="59995"/>
                        <a:pt x="160020" y="60960"/>
                      </a:cubicBezTo>
                      <a:cubicBezTo>
                        <a:pt x="155134" y="62589"/>
                        <a:pt x="149807" y="62383"/>
                        <a:pt x="144780" y="63500"/>
                      </a:cubicBezTo>
                      <a:cubicBezTo>
                        <a:pt x="133288" y="66054"/>
                        <a:pt x="140500" y="65640"/>
                        <a:pt x="129540" y="71120"/>
                      </a:cubicBezTo>
                      <a:cubicBezTo>
                        <a:pt x="117497" y="77142"/>
                        <a:pt x="117453" y="74547"/>
                        <a:pt x="106680" y="81280"/>
                      </a:cubicBezTo>
                      <a:cubicBezTo>
                        <a:pt x="103090" y="83524"/>
                        <a:pt x="100110" y="86656"/>
                        <a:pt x="96520" y="88900"/>
                      </a:cubicBezTo>
                      <a:cubicBezTo>
                        <a:pt x="93309" y="90907"/>
                        <a:pt x="89607" y="92032"/>
                        <a:pt x="86360" y="93980"/>
                      </a:cubicBezTo>
                      <a:cubicBezTo>
                        <a:pt x="81125" y="97121"/>
                        <a:pt x="76200" y="100753"/>
                        <a:pt x="71120" y="104140"/>
                      </a:cubicBezTo>
                      <a:cubicBezTo>
                        <a:pt x="68580" y="105833"/>
                        <a:pt x="66396" y="108255"/>
                        <a:pt x="63500" y="109220"/>
                      </a:cubicBezTo>
                      <a:lnTo>
                        <a:pt x="55880" y="111760"/>
                      </a:lnTo>
                      <a:cubicBezTo>
                        <a:pt x="53340" y="114300"/>
                        <a:pt x="51803" y="118789"/>
                        <a:pt x="48260" y="119380"/>
                      </a:cubicBezTo>
                      <a:cubicBezTo>
                        <a:pt x="39739" y="120800"/>
                        <a:pt x="40442" y="110192"/>
                        <a:pt x="38100" y="106680"/>
                      </a:cubicBezTo>
                      <a:cubicBezTo>
                        <a:pt x="32664" y="98526"/>
                        <a:pt x="30849" y="99183"/>
                        <a:pt x="22860" y="96520"/>
                      </a:cubicBezTo>
                      <a:cubicBezTo>
                        <a:pt x="20320" y="93980"/>
                        <a:pt x="18229" y="90893"/>
                        <a:pt x="15240" y="88900"/>
                      </a:cubicBezTo>
                      <a:cubicBezTo>
                        <a:pt x="13012" y="87415"/>
                        <a:pt x="10015" y="87557"/>
                        <a:pt x="7620" y="86360"/>
                      </a:cubicBezTo>
                      <a:cubicBezTo>
                        <a:pt x="4890" y="84995"/>
                        <a:pt x="2540" y="82973"/>
                        <a:pt x="0" y="81280"/>
                      </a:cubicBezTo>
                      <a:cubicBezTo>
                        <a:pt x="847" y="78740"/>
                        <a:pt x="647" y="75553"/>
                        <a:pt x="2540" y="73660"/>
                      </a:cubicBezTo>
                      <a:cubicBezTo>
                        <a:pt x="10825" y="65375"/>
                        <a:pt x="18586" y="63765"/>
                        <a:pt x="27940" y="58420"/>
                      </a:cubicBezTo>
                      <a:cubicBezTo>
                        <a:pt x="30590" y="56905"/>
                        <a:pt x="32830" y="54705"/>
                        <a:pt x="35560" y="53340"/>
                      </a:cubicBezTo>
                      <a:cubicBezTo>
                        <a:pt x="37955" y="52143"/>
                        <a:pt x="40840" y="52100"/>
                        <a:pt x="43180" y="50800"/>
                      </a:cubicBezTo>
                      <a:cubicBezTo>
                        <a:pt x="48517" y="47835"/>
                        <a:pt x="52628" y="42571"/>
                        <a:pt x="58420" y="40640"/>
                      </a:cubicBezTo>
                      <a:lnTo>
                        <a:pt x="81280" y="33020"/>
                      </a:lnTo>
                      <a:lnTo>
                        <a:pt x="104140" y="25400"/>
                      </a:lnTo>
                      <a:cubicBezTo>
                        <a:pt x="106680" y="24553"/>
                        <a:pt x="109532" y="24345"/>
                        <a:pt x="111760" y="22860"/>
                      </a:cubicBezTo>
                      <a:cubicBezTo>
                        <a:pt x="123835" y="14810"/>
                        <a:pt x="116484" y="18745"/>
                        <a:pt x="134620" y="12700"/>
                      </a:cubicBezTo>
                      <a:lnTo>
                        <a:pt x="142240" y="10160"/>
                      </a:lnTo>
                      <a:cubicBezTo>
                        <a:pt x="144780" y="9313"/>
                        <a:pt x="147632" y="9105"/>
                        <a:pt x="149860" y="7620"/>
                      </a:cubicBezTo>
                      <a:cubicBezTo>
                        <a:pt x="161072" y="145"/>
                        <a:pt x="154487" y="3139"/>
                        <a:pt x="170180" y="0"/>
                      </a:cubicBezTo>
                      <a:cubicBezTo>
                        <a:pt x="174413" y="847"/>
                        <a:pt x="178950" y="754"/>
                        <a:pt x="182880" y="2540"/>
                      </a:cubicBezTo>
                      <a:cubicBezTo>
                        <a:pt x="188438" y="5066"/>
                        <a:pt x="192328" y="10769"/>
                        <a:pt x="198120" y="12700"/>
                      </a:cubicBezTo>
                      <a:lnTo>
                        <a:pt x="205740" y="15240"/>
                      </a:lnTo>
                      <a:cubicBezTo>
                        <a:pt x="211759" y="24269"/>
                        <a:pt x="218440" y="25823"/>
                        <a:pt x="220980" y="2794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: 形状 16"/>
                <p:cNvSpPr/>
                <p:nvPr/>
              </p:nvSpPr>
              <p:spPr>
                <a:xfrm>
                  <a:off x="3182620" y="3276600"/>
                  <a:ext cx="233680" cy="91440"/>
                </a:xfrm>
                <a:custGeom>
                  <a:avLst/>
                  <a:gdLst>
                    <a:gd name="connsiteX0" fmla="*/ 0 w 233680"/>
                    <a:gd name="connsiteY0" fmla="*/ 0 h 91440"/>
                    <a:gd name="connsiteX1" fmla="*/ 0 w 233680"/>
                    <a:gd name="connsiteY1" fmla="*/ 0 h 91440"/>
                    <a:gd name="connsiteX2" fmla="*/ 20320 w 233680"/>
                    <a:gd name="connsiteY2" fmla="*/ 33020 h 91440"/>
                    <a:gd name="connsiteX3" fmla="*/ 27940 w 233680"/>
                    <a:gd name="connsiteY3" fmla="*/ 43180 h 91440"/>
                    <a:gd name="connsiteX4" fmla="*/ 35560 w 233680"/>
                    <a:gd name="connsiteY4" fmla="*/ 48260 h 91440"/>
                    <a:gd name="connsiteX5" fmla="*/ 55880 w 233680"/>
                    <a:gd name="connsiteY5" fmla="*/ 73660 h 91440"/>
                    <a:gd name="connsiteX6" fmla="*/ 63500 w 233680"/>
                    <a:gd name="connsiteY6" fmla="*/ 91440 h 91440"/>
                    <a:gd name="connsiteX7" fmla="*/ 66040 w 233680"/>
                    <a:gd name="connsiteY7" fmla="*/ 83820 h 91440"/>
                    <a:gd name="connsiteX8" fmla="*/ 73660 w 233680"/>
                    <a:gd name="connsiteY8" fmla="*/ 81280 h 91440"/>
                    <a:gd name="connsiteX9" fmla="*/ 121920 w 233680"/>
                    <a:gd name="connsiteY9" fmla="*/ 78740 h 91440"/>
                    <a:gd name="connsiteX10" fmla="*/ 154940 w 233680"/>
                    <a:gd name="connsiteY10" fmla="*/ 76200 h 91440"/>
                    <a:gd name="connsiteX11" fmla="*/ 170180 w 233680"/>
                    <a:gd name="connsiteY11" fmla="*/ 73660 h 91440"/>
                    <a:gd name="connsiteX12" fmla="*/ 177800 w 233680"/>
                    <a:gd name="connsiteY12" fmla="*/ 68580 h 91440"/>
                    <a:gd name="connsiteX13" fmla="*/ 185420 w 233680"/>
                    <a:gd name="connsiteY13" fmla="*/ 66040 h 91440"/>
                    <a:gd name="connsiteX14" fmla="*/ 200660 w 233680"/>
                    <a:gd name="connsiteY14" fmla="*/ 58420 h 91440"/>
                    <a:gd name="connsiteX15" fmla="*/ 226060 w 233680"/>
                    <a:gd name="connsiteY15" fmla="*/ 50800 h 91440"/>
                    <a:gd name="connsiteX16" fmla="*/ 233680 w 233680"/>
                    <a:gd name="connsiteY16" fmla="*/ 48260 h 91440"/>
                    <a:gd name="connsiteX17" fmla="*/ 226060 w 233680"/>
                    <a:gd name="connsiteY17" fmla="*/ 10160 h 91440"/>
                    <a:gd name="connsiteX18" fmla="*/ 220980 w 233680"/>
                    <a:gd name="connsiteY18" fmla="*/ 2540 h 91440"/>
                    <a:gd name="connsiteX19" fmla="*/ 213360 w 233680"/>
                    <a:gd name="connsiteY19" fmla="*/ 0 h 91440"/>
                    <a:gd name="connsiteX20" fmla="*/ 0 w 233680"/>
                    <a:gd name="connsiteY20" fmla="*/ 0 h 91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33680" h="9144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773" y="11007"/>
                        <a:pt x="12566" y="22681"/>
                        <a:pt x="20320" y="33020"/>
                      </a:cubicBezTo>
                      <a:cubicBezTo>
                        <a:pt x="22860" y="36407"/>
                        <a:pt x="24947" y="40187"/>
                        <a:pt x="27940" y="43180"/>
                      </a:cubicBezTo>
                      <a:cubicBezTo>
                        <a:pt x="30099" y="45339"/>
                        <a:pt x="33020" y="46567"/>
                        <a:pt x="35560" y="48260"/>
                      </a:cubicBezTo>
                      <a:cubicBezTo>
                        <a:pt x="48377" y="67485"/>
                        <a:pt x="41403" y="59183"/>
                        <a:pt x="55880" y="73660"/>
                      </a:cubicBezTo>
                      <a:cubicBezTo>
                        <a:pt x="56152" y="74746"/>
                        <a:pt x="59115" y="91440"/>
                        <a:pt x="63500" y="91440"/>
                      </a:cubicBezTo>
                      <a:cubicBezTo>
                        <a:pt x="66177" y="91440"/>
                        <a:pt x="64147" y="85713"/>
                        <a:pt x="66040" y="83820"/>
                      </a:cubicBezTo>
                      <a:cubicBezTo>
                        <a:pt x="67933" y="81927"/>
                        <a:pt x="70994" y="81522"/>
                        <a:pt x="73660" y="81280"/>
                      </a:cubicBezTo>
                      <a:cubicBezTo>
                        <a:pt x="89703" y="79822"/>
                        <a:pt x="105842" y="79745"/>
                        <a:pt x="121920" y="78740"/>
                      </a:cubicBezTo>
                      <a:cubicBezTo>
                        <a:pt x="132938" y="78051"/>
                        <a:pt x="143933" y="77047"/>
                        <a:pt x="154940" y="76200"/>
                      </a:cubicBezTo>
                      <a:cubicBezTo>
                        <a:pt x="160020" y="75353"/>
                        <a:pt x="165294" y="75289"/>
                        <a:pt x="170180" y="73660"/>
                      </a:cubicBezTo>
                      <a:cubicBezTo>
                        <a:pt x="173076" y="72695"/>
                        <a:pt x="175070" y="69945"/>
                        <a:pt x="177800" y="68580"/>
                      </a:cubicBezTo>
                      <a:cubicBezTo>
                        <a:pt x="180195" y="67383"/>
                        <a:pt x="183025" y="67237"/>
                        <a:pt x="185420" y="66040"/>
                      </a:cubicBezTo>
                      <a:cubicBezTo>
                        <a:pt x="200263" y="58619"/>
                        <a:pt x="185763" y="62676"/>
                        <a:pt x="200660" y="58420"/>
                      </a:cubicBezTo>
                      <a:cubicBezTo>
                        <a:pt x="227531" y="50743"/>
                        <a:pt x="189843" y="62872"/>
                        <a:pt x="226060" y="50800"/>
                      </a:cubicBezTo>
                      <a:lnTo>
                        <a:pt x="233680" y="48260"/>
                      </a:lnTo>
                      <a:cubicBezTo>
                        <a:pt x="232698" y="39419"/>
                        <a:pt x="232064" y="19165"/>
                        <a:pt x="226060" y="10160"/>
                      </a:cubicBezTo>
                      <a:cubicBezTo>
                        <a:pt x="224367" y="7620"/>
                        <a:pt x="223364" y="4447"/>
                        <a:pt x="220980" y="2540"/>
                      </a:cubicBezTo>
                      <a:cubicBezTo>
                        <a:pt x="218889" y="867"/>
                        <a:pt x="215900" y="847"/>
                        <a:pt x="213360" y="0"/>
                      </a:cubicBezTo>
                      <a:cubicBezTo>
                        <a:pt x="136751" y="9576"/>
                        <a:pt x="3556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: 形状 18"/>
                <p:cNvSpPr/>
                <p:nvPr/>
              </p:nvSpPr>
              <p:spPr>
                <a:xfrm>
                  <a:off x="3403600" y="3568700"/>
                  <a:ext cx="147320" cy="111760"/>
                </a:xfrm>
                <a:custGeom>
                  <a:avLst/>
                  <a:gdLst>
                    <a:gd name="connsiteX0" fmla="*/ 0 w 147320"/>
                    <a:gd name="connsiteY0" fmla="*/ 0 h 111760"/>
                    <a:gd name="connsiteX1" fmla="*/ 0 w 147320"/>
                    <a:gd name="connsiteY1" fmla="*/ 0 h 111760"/>
                    <a:gd name="connsiteX2" fmla="*/ 22860 w 147320"/>
                    <a:gd name="connsiteY2" fmla="*/ 2540 h 111760"/>
                    <a:gd name="connsiteX3" fmla="*/ 30480 w 147320"/>
                    <a:gd name="connsiteY3" fmla="*/ 5080 h 111760"/>
                    <a:gd name="connsiteX4" fmla="*/ 58420 w 147320"/>
                    <a:gd name="connsiteY4" fmla="*/ 10160 h 111760"/>
                    <a:gd name="connsiteX5" fmla="*/ 66040 w 147320"/>
                    <a:gd name="connsiteY5" fmla="*/ 12700 h 111760"/>
                    <a:gd name="connsiteX6" fmla="*/ 104140 w 147320"/>
                    <a:gd name="connsiteY6" fmla="*/ 17780 h 111760"/>
                    <a:gd name="connsiteX7" fmla="*/ 147320 w 147320"/>
                    <a:gd name="connsiteY7" fmla="*/ 25400 h 111760"/>
                    <a:gd name="connsiteX8" fmla="*/ 144780 w 147320"/>
                    <a:gd name="connsiteY8" fmla="*/ 40640 h 111760"/>
                    <a:gd name="connsiteX9" fmla="*/ 142240 w 147320"/>
                    <a:gd name="connsiteY9" fmla="*/ 48260 h 111760"/>
                    <a:gd name="connsiteX10" fmla="*/ 139700 w 147320"/>
                    <a:gd name="connsiteY10" fmla="*/ 58420 h 111760"/>
                    <a:gd name="connsiteX11" fmla="*/ 132080 w 147320"/>
                    <a:gd name="connsiteY11" fmla="*/ 81280 h 111760"/>
                    <a:gd name="connsiteX12" fmla="*/ 124460 w 147320"/>
                    <a:gd name="connsiteY12" fmla="*/ 104140 h 111760"/>
                    <a:gd name="connsiteX13" fmla="*/ 121920 w 147320"/>
                    <a:gd name="connsiteY13" fmla="*/ 111760 h 111760"/>
                    <a:gd name="connsiteX14" fmla="*/ 104140 w 147320"/>
                    <a:gd name="connsiteY14" fmla="*/ 104140 h 111760"/>
                    <a:gd name="connsiteX15" fmla="*/ 93980 w 147320"/>
                    <a:gd name="connsiteY15" fmla="*/ 101600 h 111760"/>
                    <a:gd name="connsiteX16" fmla="*/ 86360 w 147320"/>
                    <a:gd name="connsiteY16" fmla="*/ 99060 h 111760"/>
                    <a:gd name="connsiteX17" fmla="*/ 76200 w 147320"/>
                    <a:gd name="connsiteY17" fmla="*/ 96520 h 111760"/>
                    <a:gd name="connsiteX18" fmla="*/ 68580 w 147320"/>
                    <a:gd name="connsiteY18" fmla="*/ 93980 h 111760"/>
                    <a:gd name="connsiteX19" fmla="*/ 58420 w 147320"/>
                    <a:gd name="connsiteY19" fmla="*/ 91440 h 111760"/>
                    <a:gd name="connsiteX20" fmla="*/ 33020 w 147320"/>
                    <a:gd name="connsiteY20" fmla="*/ 81280 h 111760"/>
                    <a:gd name="connsiteX21" fmla="*/ 15240 w 147320"/>
                    <a:gd name="connsiteY21" fmla="*/ 73660 h 111760"/>
                    <a:gd name="connsiteX22" fmla="*/ 12700 w 147320"/>
                    <a:gd name="connsiteY22" fmla="*/ 63500 h 111760"/>
                    <a:gd name="connsiteX23" fmla="*/ 10160 w 147320"/>
                    <a:gd name="connsiteY23" fmla="*/ 55880 h 111760"/>
                    <a:gd name="connsiteX24" fmla="*/ 7620 w 147320"/>
                    <a:gd name="connsiteY24" fmla="*/ 33020 h 111760"/>
                    <a:gd name="connsiteX25" fmla="*/ 0 w 147320"/>
                    <a:gd name="connsiteY25" fmla="*/ 0 h 111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47320" h="11176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620" y="847"/>
                        <a:pt x="15297" y="1280"/>
                        <a:pt x="22860" y="2540"/>
                      </a:cubicBezTo>
                      <a:cubicBezTo>
                        <a:pt x="25501" y="2980"/>
                        <a:pt x="27883" y="4431"/>
                        <a:pt x="30480" y="5080"/>
                      </a:cubicBezTo>
                      <a:cubicBezTo>
                        <a:pt x="48970" y="9702"/>
                        <a:pt x="38039" y="5631"/>
                        <a:pt x="58420" y="10160"/>
                      </a:cubicBezTo>
                      <a:cubicBezTo>
                        <a:pt x="61034" y="10741"/>
                        <a:pt x="63415" y="12175"/>
                        <a:pt x="66040" y="12700"/>
                      </a:cubicBezTo>
                      <a:cubicBezTo>
                        <a:pt x="74051" y="14302"/>
                        <a:pt x="96723" y="16667"/>
                        <a:pt x="104140" y="17780"/>
                      </a:cubicBezTo>
                      <a:cubicBezTo>
                        <a:pt x="127299" y="21254"/>
                        <a:pt x="129373" y="21811"/>
                        <a:pt x="147320" y="25400"/>
                      </a:cubicBezTo>
                      <a:cubicBezTo>
                        <a:pt x="146473" y="30480"/>
                        <a:pt x="145897" y="35613"/>
                        <a:pt x="144780" y="40640"/>
                      </a:cubicBezTo>
                      <a:cubicBezTo>
                        <a:pt x="144199" y="43254"/>
                        <a:pt x="142976" y="45686"/>
                        <a:pt x="142240" y="48260"/>
                      </a:cubicBezTo>
                      <a:cubicBezTo>
                        <a:pt x="141281" y="51617"/>
                        <a:pt x="140703" y="55076"/>
                        <a:pt x="139700" y="58420"/>
                      </a:cubicBezTo>
                      <a:cubicBezTo>
                        <a:pt x="137392" y="66113"/>
                        <a:pt x="134620" y="73660"/>
                        <a:pt x="132080" y="81280"/>
                      </a:cubicBezTo>
                      <a:lnTo>
                        <a:pt x="124460" y="104140"/>
                      </a:lnTo>
                      <a:lnTo>
                        <a:pt x="121920" y="111760"/>
                      </a:lnTo>
                      <a:cubicBezTo>
                        <a:pt x="92751" y="104468"/>
                        <a:pt x="128697" y="114665"/>
                        <a:pt x="104140" y="104140"/>
                      </a:cubicBezTo>
                      <a:cubicBezTo>
                        <a:pt x="100931" y="102765"/>
                        <a:pt x="97337" y="102559"/>
                        <a:pt x="93980" y="101600"/>
                      </a:cubicBezTo>
                      <a:cubicBezTo>
                        <a:pt x="91406" y="100864"/>
                        <a:pt x="88934" y="99796"/>
                        <a:pt x="86360" y="99060"/>
                      </a:cubicBezTo>
                      <a:cubicBezTo>
                        <a:pt x="83003" y="98101"/>
                        <a:pt x="79557" y="97479"/>
                        <a:pt x="76200" y="96520"/>
                      </a:cubicBezTo>
                      <a:cubicBezTo>
                        <a:pt x="73626" y="95784"/>
                        <a:pt x="71154" y="94716"/>
                        <a:pt x="68580" y="93980"/>
                      </a:cubicBezTo>
                      <a:cubicBezTo>
                        <a:pt x="65223" y="93021"/>
                        <a:pt x="61764" y="92443"/>
                        <a:pt x="58420" y="91440"/>
                      </a:cubicBezTo>
                      <a:cubicBezTo>
                        <a:pt x="32725" y="83731"/>
                        <a:pt x="52822" y="89767"/>
                        <a:pt x="33020" y="81280"/>
                      </a:cubicBezTo>
                      <a:cubicBezTo>
                        <a:pt x="6858" y="70068"/>
                        <a:pt x="48936" y="90508"/>
                        <a:pt x="15240" y="73660"/>
                      </a:cubicBezTo>
                      <a:cubicBezTo>
                        <a:pt x="14393" y="70273"/>
                        <a:pt x="13659" y="66857"/>
                        <a:pt x="12700" y="63500"/>
                      </a:cubicBezTo>
                      <a:cubicBezTo>
                        <a:pt x="11964" y="60926"/>
                        <a:pt x="10600" y="58521"/>
                        <a:pt x="10160" y="55880"/>
                      </a:cubicBezTo>
                      <a:cubicBezTo>
                        <a:pt x="8900" y="48317"/>
                        <a:pt x="8880" y="40583"/>
                        <a:pt x="7620" y="33020"/>
                      </a:cubicBezTo>
                      <a:cubicBezTo>
                        <a:pt x="4277" y="12961"/>
                        <a:pt x="1270" y="5503"/>
                        <a:pt x="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任意多边形: 形状 19"/>
                <p:cNvSpPr/>
                <p:nvPr/>
              </p:nvSpPr>
              <p:spPr>
                <a:xfrm>
                  <a:off x="3741420" y="3322320"/>
                  <a:ext cx="71120" cy="71435"/>
                </a:xfrm>
                <a:custGeom>
                  <a:avLst/>
                  <a:gdLst>
                    <a:gd name="connsiteX0" fmla="*/ 30480 w 71120"/>
                    <a:gd name="connsiteY0" fmla="*/ 0 h 71435"/>
                    <a:gd name="connsiteX1" fmla="*/ 30480 w 71120"/>
                    <a:gd name="connsiteY1" fmla="*/ 0 h 71435"/>
                    <a:gd name="connsiteX2" fmla="*/ 22860 w 71120"/>
                    <a:gd name="connsiteY2" fmla="*/ 20320 h 71435"/>
                    <a:gd name="connsiteX3" fmla="*/ 17780 w 71120"/>
                    <a:gd name="connsiteY3" fmla="*/ 35560 h 71435"/>
                    <a:gd name="connsiteX4" fmla="*/ 12700 w 71120"/>
                    <a:gd name="connsiteY4" fmla="*/ 43180 h 71435"/>
                    <a:gd name="connsiteX5" fmla="*/ 10160 w 71120"/>
                    <a:gd name="connsiteY5" fmla="*/ 50800 h 71435"/>
                    <a:gd name="connsiteX6" fmla="*/ 0 w 71120"/>
                    <a:gd name="connsiteY6" fmla="*/ 66040 h 71435"/>
                    <a:gd name="connsiteX7" fmla="*/ 7620 w 71120"/>
                    <a:gd name="connsiteY7" fmla="*/ 71120 h 71435"/>
                    <a:gd name="connsiteX8" fmla="*/ 45720 w 71120"/>
                    <a:gd name="connsiteY8" fmla="*/ 68580 h 71435"/>
                    <a:gd name="connsiteX9" fmla="*/ 53340 w 71120"/>
                    <a:gd name="connsiteY9" fmla="*/ 53340 h 71435"/>
                    <a:gd name="connsiteX10" fmla="*/ 58420 w 71120"/>
                    <a:gd name="connsiteY10" fmla="*/ 45720 h 71435"/>
                    <a:gd name="connsiteX11" fmla="*/ 63500 w 71120"/>
                    <a:gd name="connsiteY11" fmla="*/ 30480 h 71435"/>
                    <a:gd name="connsiteX12" fmla="*/ 66040 w 71120"/>
                    <a:gd name="connsiteY12" fmla="*/ 22860 h 71435"/>
                    <a:gd name="connsiteX13" fmla="*/ 71120 w 71120"/>
                    <a:gd name="connsiteY13" fmla="*/ 15240 h 71435"/>
                    <a:gd name="connsiteX14" fmla="*/ 48260 w 71120"/>
                    <a:gd name="connsiteY14" fmla="*/ 5080 h 71435"/>
                    <a:gd name="connsiteX15" fmla="*/ 30480 w 71120"/>
                    <a:gd name="connsiteY15" fmla="*/ 0 h 71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1120" h="71435">
                      <a:moveTo>
                        <a:pt x="30480" y="0"/>
                      </a:moveTo>
                      <a:lnTo>
                        <a:pt x="30480" y="0"/>
                      </a:lnTo>
                      <a:cubicBezTo>
                        <a:pt x="27940" y="6773"/>
                        <a:pt x="25293" y="13508"/>
                        <a:pt x="22860" y="20320"/>
                      </a:cubicBezTo>
                      <a:cubicBezTo>
                        <a:pt x="21059" y="25363"/>
                        <a:pt x="20750" y="31105"/>
                        <a:pt x="17780" y="35560"/>
                      </a:cubicBezTo>
                      <a:cubicBezTo>
                        <a:pt x="16087" y="38100"/>
                        <a:pt x="14065" y="40450"/>
                        <a:pt x="12700" y="43180"/>
                      </a:cubicBezTo>
                      <a:cubicBezTo>
                        <a:pt x="11503" y="45575"/>
                        <a:pt x="11460" y="48460"/>
                        <a:pt x="10160" y="50800"/>
                      </a:cubicBezTo>
                      <a:cubicBezTo>
                        <a:pt x="7195" y="56137"/>
                        <a:pt x="0" y="66040"/>
                        <a:pt x="0" y="66040"/>
                      </a:cubicBezTo>
                      <a:cubicBezTo>
                        <a:pt x="2540" y="67733"/>
                        <a:pt x="4572" y="70951"/>
                        <a:pt x="7620" y="71120"/>
                      </a:cubicBezTo>
                      <a:cubicBezTo>
                        <a:pt x="20329" y="71826"/>
                        <a:pt x="33330" y="71495"/>
                        <a:pt x="45720" y="68580"/>
                      </a:cubicBezTo>
                      <a:cubicBezTo>
                        <a:pt x="49845" y="67609"/>
                        <a:pt x="51975" y="56070"/>
                        <a:pt x="53340" y="53340"/>
                      </a:cubicBezTo>
                      <a:cubicBezTo>
                        <a:pt x="54705" y="50610"/>
                        <a:pt x="57180" y="48510"/>
                        <a:pt x="58420" y="45720"/>
                      </a:cubicBezTo>
                      <a:cubicBezTo>
                        <a:pt x="60595" y="40827"/>
                        <a:pt x="61807" y="35560"/>
                        <a:pt x="63500" y="30480"/>
                      </a:cubicBezTo>
                      <a:cubicBezTo>
                        <a:pt x="64347" y="27940"/>
                        <a:pt x="64555" y="25088"/>
                        <a:pt x="66040" y="22860"/>
                      </a:cubicBezTo>
                      <a:lnTo>
                        <a:pt x="71120" y="15240"/>
                      </a:lnTo>
                      <a:cubicBezTo>
                        <a:pt x="59045" y="7190"/>
                        <a:pt x="66396" y="11125"/>
                        <a:pt x="48260" y="5080"/>
                      </a:cubicBezTo>
                      <a:cubicBezTo>
                        <a:pt x="39837" y="2272"/>
                        <a:pt x="33443" y="847"/>
                        <a:pt x="3048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任意多边形: 形状 20"/>
                <p:cNvSpPr/>
                <p:nvPr/>
              </p:nvSpPr>
              <p:spPr>
                <a:xfrm>
                  <a:off x="3860800" y="3385820"/>
                  <a:ext cx="91440" cy="43180"/>
                </a:xfrm>
                <a:custGeom>
                  <a:avLst/>
                  <a:gdLst>
                    <a:gd name="connsiteX0" fmla="*/ 0 w 91440"/>
                    <a:gd name="connsiteY0" fmla="*/ 20320 h 43180"/>
                    <a:gd name="connsiteX1" fmla="*/ 0 w 91440"/>
                    <a:gd name="connsiteY1" fmla="*/ 20320 h 43180"/>
                    <a:gd name="connsiteX2" fmla="*/ 20320 w 91440"/>
                    <a:gd name="connsiteY2" fmla="*/ 10160 h 43180"/>
                    <a:gd name="connsiteX3" fmla="*/ 27940 w 91440"/>
                    <a:gd name="connsiteY3" fmla="*/ 5080 h 43180"/>
                    <a:gd name="connsiteX4" fmla="*/ 43180 w 91440"/>
                    <a:gd name="connsiteY4" fmla="*/ 0 h 43180"/>
                    <a:gd name="connsiteX5" fmla="*/ 58420 w 91440"/>
                    <a:gd name="connsiteY5" fmla="*/ 5080 h 43180"/>
                    <a:gd name="connsiteX6" fmla="*/ 83820 w 91440"/>
                    <a:gd name="connsiteY6" fmla="*/ 20320 h 43180"/>
                    <a:gd name="connsiteX7" fmla="*/ 91440 w 91440"/>
                    <a:gd name="connsiteY7" fmla="*/ 22860 h 43180"/>
                    <a:gd name="connsiteX8" fmla="*/ 78740 w 91440"/>
                    <a:gd name="connsiteY8" fmla="*/ 43180 h 43180"/>
                    <a:gd name="connsiteX9" fmla="*/ 22860 w 91440"/>
                    <a:gd name="connsiteY9" fmla="*/ 38100 h 43180"/>
                    <a:gd name="connsiteX10" fmla="*/ 15240 w 91440"/>
                    <a:gd name="connsiteY10" fmla="*/ 33020 h 43180"/>
                    <a:gd name="connsiteX11" fmla="*/ 0 w 91440"/>
                    <a:gd name="connsiteY11" fmla="*/ 20320 h 43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1440" h="43180">
                      <a:moveTo>
                        <a:pt x="0" y="20320"/>
                      </a:moveTo>
                      <a:lnTo>
                        <a:pt x="0" y="20320"/>
                      </a:lnTo>
                      <a:cubicBezTo>
                        <a:pt x="6773" y="16933"/>
                        <a:pt x="13672" y="13786"/>
                        <a:pt x="20320" y="10160"/>
                      </a:cubicBezTo>
                      <a:cubicBezTo>
                        <a:pt x="23000" y="8698"/>
                        <a:pt x="25150" y="6320"/>
                        <a:pt x="27940" y="5080"/>
                      </a:cubicBezTo>
                      <a:cubicBezTo>
                        <a:pt x="32833" y="2905"/>
                        <a:pt x="43180" y="0"/>
                        <a:pt x="43180" y="0"/>
                      </a:cubicBezTo>
                      <a:cubicBezTo>
                        <a:pt x="48260" y="1693"/>
                        <a:pt x="53965" y="2110"/>
                        <a:pt x="58420" y="5080"/>
                      </a:cubicBezTo>
                      <a:cubicBezTo>
                        <a:pt x="69254" y="12303"/>
                        <a:pt x="72885" y="15634"/>
                        <a:pt x="83820" y="20320"/>
                      </a:cubicBezTo>
                      <a:cubicBezTo>
                        <a:pt x="86281" y="21375"/>
                        <a:pt x="88900" y="22013"/>
                        <a:pt x="91440" y="22860"/>
                      </a:cubicBezTo>
                      <a:cubicBezTo>
                        <a:pt x="85395" y="40996"/>
                        <a:pt x="90815" y="35130"/>
                        <a:pt x="78740" y="43180"/>
                      </a:cubicBezTo>
                      <a:cubicBezTo>
                        <a:pt x="52239" y="34346"/>
                        <a:pt x="95446" y="47998"/>
                        <a:pt x="22860" y="38100"/>
                      </a:cubicBezTo>
                      <a:cubicBezTo>
                        <a:pt x="19835" y="37688"/>
                        <a:pt x="17780" y="34713"/>
                        <a:pt x="15240" y="33020"/>
                      </a:cubicBezTo>
                      <a:lnTo>
                        <a:pt x="0" y="2032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任意多边形: 形状 21"/>
                <p:cNvSpPr/>
                <p:nvPr/>
              </p:nvSpPr>
              <p:spPr>
                <a:xfrm>
                  <a:off x="5737860" y="3669830"/>
                  <a:ext cx="132832" cy="114873"/>
                </a:xfrm>
                <a:custGeom>
                  <a:avLst/>
                  <a:gdLst>
                    <a:gd name="connsiteX0" fmla="*/ 0 w 132832"/>
                    <a:gd name="connsiteY0" fmla="*/ 470 h 114873"/>
                    <a:gd name="connsiteX1" fmla="*/ 0 w 132832"/>
                    <a:gd name="connsiteY1" fmla="*/ 470 h 114873"/>
                    <a:gd name="connsiteX2" fmla="*/ 22860 w 132832"/>
                    <a:gd name="connsiteY2" fmla="*/ 3010 h 114873"/>
                    <a:gd name="connsiteX3" fmla="*/ 58420 w 132832"/>
                    <a:gd name="connsiteY3" fmla="*/ 3010 h 114873"/>
                    <a:gd name="connsiteX4" fmla="*/ 71120 w 132832"/>
                    <a:gd name="connsiteY4" fmla="*/ 25870 h 114873"/>
                    <a:gd name="connsiteX5" fmla="*/ 76200 w 132832"/>
                    <a:gd name="connsiteY5" fmla="*/ 33490 h 114873"/>
                    <a:gd name="connsiteX6" fmla="*/ 81280 w 132832"/>
                    <a:gd name="connsiteY6" fmla="*/ 41110 h 114873"/>
                    <a:gd name="connsiteX7" fmla="*/ 88900 w 132832"/>
                    <a:gd name="connsiteY7" fmla="*/ 48730 h 114873"/>
                    <a:gd name="connsiteX8" fmla="*/ 99060 w 132832"/>
                    <a:gd name="connsiteY8" fmla="*/ 63970 h 114873"/>
                    <a:gd name="connsiteX9" fmla="*/ 109220 w 132832"/>
                    <a:gd name="connsiteY9" fmla="*/ 76670 h 114873"/>
                    <a:gd name="connsiteX10" fmla="*/ 121920 w 132832"/>
                    <a:gd name="connsiteY10" fmla="*/ 99530 h 114873"/>
                    <a:gd name="connsiteX11" fmla="*/ 127000 w 132832"/>
                    <a:gd name="connsiteY11" fmla="*/ 107150 h 114873"/>
                    <a:gd name="connsiteX12" fmla="*/ 132080 w 132832"/>
                    <a:gd name="connsiteY12" fmla="*/ 114770 h 114873"/>
                    <a:gd name="connsiteX13" fmla="*/ 116840 w 132832"/>
                    <a:gd name="connsiteY13" fmla="*/ 109690 h 114873"/>
                    <a:gd name="connsiteX14" fmla="*/ 109220 w 132832"/>
                    <a:gd name="connsiteY14" fmla="*/ 107150 h 114873"/>
                    <a:gd name="connsiteX15" fmla="*/ 101600 w 132832"/>
                    <a:gd name="connsiteY15" fmla="*/ 102070 h 114873"/>
                    <a:gd name="connsiteX16" fmla="*/ 81280 w 132832"/>
                    <a:gd name="connsiteY16" fmla="*/ 96990 h 114873"/>
                    <a:gd name="connsiteX17" fmla="*/ 66040 w 132832"/>
                    <a:gd name="connsiteY17" fmla="*/ 91910 h 114873"/>
                    <a:gd name="connsiteX18" fmla="*/ 55880 w 132832"/>
                    <a:gd name="connsiteY18" fmla="*/ 76670 h 114873"/>
                    <a:gd name="connsiteX19" fmla="*/ 40640 w 132832"/>
                    <a:gd name="connsiteY19" fmla="*/ 66510 h 114873"/>
                    <a:gd name="connsiteX20" fmla="*/ 35560 w 132832"/>
                    <a:gd name="connsiteY20" fmla="*/ 58890 h 114873"/>
                    <a:gd name="connsiteX21" fmla="*/ 27940 w 132832"/>
                    <a:gd name="connsiteY21" fmla="*/ 53810 h 114873"/>
                    <a:gd name="connsiteX22" fmla="*/ 25400 w 132832"/>
                    <a:gd name="connsiteY22" fmla="*/ 46190 h 114873"/>
                    <a:gd name="connsiteX23" fmla="*/ 15240 w 132832"/>
                    <a:gd name="connsiteY23" fmla="*/ 30950 h 114873"/>
                    <a:gd name="connsiteX24" fmla="*/ 0 w 132832"/>
                    <a:gd name="connsiteY24" fmla="*/ 470 h 114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32832" h="114873">
                      <a:moveTo>
                        <a:pt x="0" y="470"/>
                      </a:moveTo>
                      <a:lnTo>
                        <a:pt x="0" y="470"/>
                      </a:lnTo>
                      <a:cubicBezTo>
                        <a:pt x="7620" y="1317"/>
                        <a:pt x="15193" y="3010"/>
                        <a:pt x="22860" y="3010"/>
                      </a:cubicBezTo>
                      <a:cubicBezTo>
                        <a:pt x="70273" y="3010"/>
                        <a:pt x="11007" y="-3763"/>
                        <a:pt x="58420" y="3010"/>
                      </a:cubicBezTo>
                      <a:cubicBezTo>
                        <a:pt x="62891" y="16422"/>
                        <a:pt x="59475" y="8402"/>
                        <a:pt x="71120" y="25870"/>
                      </a:cubicBezTo>
                      <a:lnTo>
                        <a:pt x="76200" y="33490"/>
                      </a:lnTo>
                      <a:cubicBezTo>
                        <a:pt x="77893" y="36030"/>
                        <a:pt x="79121" y="38951"/>
                        <a:pt x="81280" y="41110"/>
                      </a:cubicBezTo>
                      <a:lnTo>
                        <a:pt x="88900" y="48730"/>
                      </a:lnTo>
                      <a:cubicBezTo>
                        <a:pt x="94939" y="66848"/>
                        <a:pt x="86376" y="44944"/>
                        <a:pt x="99060" y="63970"/>
                      </a:cubicBezTo>
                      <a:cubicBezTo>
                        <a:pt x="108875" y="78692"/>
                        <a:pt x="92178" y="65309"/>
                        <a:pt x="109220" y="76670"/>
                      </a:cubicBezTo>
                      <a:cubicBezTo>
                        <a:pt x="113691" y="90082"/>
                        <a:pt x="110275" y="82062"/>
                        <a:pt x="121920" y="99530"/>
                      </a:cubicBezTo>
                      <a:lnTo>
                        <a:pt x="127000" y="107150"/>
                      </a:lnTo>
                      <a:cubicBezTo>
                        <a:pt x="128693" y="109690"/>
                        <a:pt x="134976" y="115735"/>
                        <a:pt x="132080" y="114770"/>
                      </a:cubicBezTo>
                      <a:lnTo>
                        <a:pt x="116840" y="109690"/>
                      </a:lnTo>
                      <a:cubicBezTo>
                        <a:pt x="114300" y="108843"/>
                        <a:pt x="111448" y="108635"/>
                        <a:pt x="109220" y="107150"/>
                      </a:cubicBezTo>
                      <a:cubicBezTo>
                        <a:pt x="106680" y="105457"/>
                        <a:pt x="104469" y="103113"/>
                        <a:pt x="101600" y="102070"/>
                      </a:cubicBezTo>
                      <a:cubicBezTo>
                        <a:pt x="95039" y="99684"/>
                        <a:pt x="87904" y="99198"/>
                        <a:pt x="81280" y="96990"/>
                      </a:cubicBezTo>
                      <a:lnTo>
                        <a:pt x="66040" y="91910"/>
                      </a:lnTo>
                      <a:cubicBezTo>
                        <a:pt x="62653" y="86830"/>
                        <a:pt x="60960" y="80057"/>
                        <a:pt x="55880" y="76670"/>
                      </a:cubicBezTo>
                      <a:lnTo>
                        <a:pt x="40640" y="66510"/>
                      </a:lnTo>
                      <a:cubicBezTo>
                        <a:pt x="38947" y="63970"/>
                        <a:pt x="37719" y="61049"/>
                        <a:pt x="35560" y="58890"/>
                      </a:cubicBezTo>
                      <a:cubicBezTo>
                        <a:pt x="33401" y="56731"/>
                        <a:pt x="29847" y="56194"/>
                        <a:pt x="27940" y="53810"/>
                      </a:cubicBezTo>
                      <a:cubicBezTo>
                        <a:pt x="26267" y="51719"/>
                        <a:pt x="26700" y="48530"/>
                        <a:pt x="25400" y="46190"/>
                      </a:cubicBezTo>
                      <a:cubicBezTo>
                        <a:pt x="22435" y="40853"/>
                        <a:pt x="17171" y="36742"/>
                        <a:pt x="15240" y="30950"/>
                      </a:cubicBezTo>
                      <a:cubicBezTo>
                        <a:pt x="9561" y="13914"/>
                        <a:pt x="2540" y="5550"/>
                        <a:pt x="0" y="47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任意多边形: 形状 22"/>
                <p:cNvSpPr/>
                <p:nvPr/>
              </p:nvSpPr>
              <p:spPr>
                <a:xfrm>
                  <a:off x="5864860" y="3980180"/>
                  <a:ext cx="112632" cy="153002"/>
                </a:xfrm>
                <a:custGeom>
                  <a:avLst/>
                  <a:gdLst>
                    <a:gd name="connsiteX0" fmla="*/ 48260 w 112632"/>
                    <a:gd name="connsiteY0" fmla="*/ 0 h 153002"/>
                    <a:gd name="connsiteX1" fmla="*/ 48260 w 112632"/>
                    <a:gd name="connsiteY1" fmla="*/ 0 h 153002"/>
                    <a:gd name="connsiteX2" fmla="*/ 40640 w 112632"/>
                    <a:gd name="connsiteY2" fmla="*/ 20320 h 153002"/>
                    <a:gd name="connsiteX3" fmla="*/ 38100 w 112632"/>
                    <a:gd name="connsiteY3" fmla="*/ 27940 h 153002"/>
                    <a:gd name="connsiteX4" fmla="*/ 35560 w 112632"/>
                    <a:gd name="connsiteY4" fmla="*/ 43180 h 153002"/>
                    <a:gd name="connsiteX5" fmla="*/ 25400 w 112632"/>
                    <a:gd name="connsiteY5" fmla="*/ 60960 h 153002"/>
                    <a:gd name="connsiteX6" fmla="*/ 20320 w 112632"/>
                    <a:gd name="connsiteY6" fmla="*/ 76200 h 153002"/>
                    <a:gd name="connsiteX7" fmla="*/ 17780 w 112632"/>
                    <a:gd name="connsiteY7" fmla="*/ 83820 h 153002"/>
                    <a:gd name="connsiteX8" fmla="*/ 12700 w 112632"/>
                    <a:gd name="connsiteY8" fmla="*/ 93980 h 153002"/>
                    <a:gd name="connsiteX9" fmla="*/ 10160 w 112632"/>
                    <a:gd name="connsiteY9" fmla="*/ 104140 h 153002"/>
                    <a:gd name="connsiteX10" fmla="*/ 5080 w 112632"/>
                    <a:gd name="connsiteY10" fmla="*/ 119380 h 153002"/>
                    <a:gd name="connsiteX11" fmla="*/ 0 w 112632"/>
                    <a:gd name="connsiteY11" fmla="*/ 137160 h 153002"/>
                    <a:gd name="connsiteX12" fmla="*/ 7620 w 112632"/>
                    <a:gd name="connsiteY12" fmla="*/ 142240 h 153002"/>
                    <a:gd name="connsiteX13" fmla="*/ 40640 w 112632"/>
                    <a:gd name="connsiteY13" fmla="*/ 147320 h 153002"/>
                    <a:gd name="connsiteX14" fmla="*/ 68580 w 112632"/>
                    <a:gd name="connsiteY14" fmla="*/ 144780 h 153002"/>
                    <a:gd name="connsiteX15" fmla="*/ 76200 w 112632"/>
                    <a:gd name="connsiteY15" fmla="*/ 116840 h 153002"/>
                    <a:gd name="connsiteX16" fmla="*/ 83820 w 112632"/>
                    <a:gd name="connsiteY16" fmla="*/ 101600 h 153002"/>
                    <a:gd name="connsiteX17" fmla="*/ 88900 w 112632"/>
                    <a:gd name="connsiteY17" fmla="*/ 93980 h 153002"/>
                    <a:gd name="connsiteX18" fmla="*/ 91440 w 112632"/>
                    <a:gd name="connsiteY18" fmla="*/ 86360 h 153002"/>
                    <a:gd name="connsiteX19" fmla="*/ 96520 w 112632"/>
                    <a:gd name="connsiteY19" fmla="*/ 76200 h 153002"/>
                    <a:gd name="connsiteX20" fmla="*/ 104140 w 112632"/>
                    <a:gd name="connsiteY20" fmla="*/ 60960 h 153002"/>
                    <a:gd name="connsiteX21" fmla="*/ 106680 w 112632"/>
                    <a:gd name="connsiteY21" fmla="*/ 48260 h 153002"/>
                    <a:gd name="connsiteX22" fmla="*/ 109220 w 112632"/>
                    <a:gd name="connsiteY22" fmla="*/ 30480 h 153002"/>
                    <a:gd name="connsiteX23" fmla="*/ 86360 w 112632"/>
                    <a:gd name="connsiteY23" fmla="*/ 20320 h 153002"/>
                    <a:gd name="connsiteX24" fmla="*/ 78740 w 112632"/>
                    <a:gd name="connsiteY24" fmla="*/ 15240 h 153002"/>
                    <a:gd name="connsiteX25" fmla="*/ 71120 w 112632"/>
                    <a:gd name="connsiteY25" fmla="*/ 12700 h 153002"/>
                    <a:gd name="connsiteX26" fmla="*/ 48260 w 112632"/>
                    <a:gd name="connsiteY26" fmla="*/ 0 h 153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2632" h="153002">
                      <a:moveTo>
                        <a:pt x="48260" y="0"/>
                      </a:moveTo>
                      <a:lnTo>
                        <a:pt x="48260" y="0"/>
                      </a:lnTo>
                      <a:cubicBezTo>
                        <a:pt x="45720" y="6773"/>
                        <a:pt x="43112" y="13522"/>
                        <a:pt x="40640" y="20320"/>
                      </a:cubicBezTo>
                      <a:cubicBezTo>
                        <a:pt x="39725" y="22836"/>
                        <a:pt x="38681" y="25326"/>
                        <a:pt x="38100" y="27940"/>
                      </a:cubicBezTo>
                      <a:cubicBezTo>
                        <a:pt x="36983" y="32967"/>
                        <a:pt x="37040" y="38247"/>
                        <a:pt x="35560" y="43180"/>
                      </a:cubicBezTo>
                      <a:cubicBezTo>
                        <a:pt x="30882" y="58775"/>
                        <a:pt x="31156" y="48009"/>
                        <a:pt x="25400" y="60960"/>
                      </a:cubicBezTo>
                      <a:cubicBezTo>
                        <a:pt x="23225" y="65853"/>
                        <a:pt x="22013" y="71120"/>
                        <a:pt x="20320" y="76200"/>
                      </a:cubicBezTo>
                      <a:cubicBezTo>
                        <a:pt x="19473" y="78740"/>
                        <a:pt x="18977" y="81425"/>
                        <a:pt x="17780" y="83820"/>
                      </a:cubicBezTo>
                      <a:cubicBezTo>
                        <a:pt x="16087" y="87207"/>
                        <a:pt x="14029" y="90435"/>
                        <a:pt x="12700" y="93980"/>
                      </a:cubicBezTo>
                      <a:cubicBezTo>
                        <a:pt x="11474" y="97249"/>
                        <a:pt x="11163" y="100796"/>
                        <a:pt x="10160" y="104140"/>
                      </a:cubicBezTo>
                      <a:cubicBezTo>
                        <a:pt x="8621" y="109269"/>
                        <a:pt x="6379" y="114185"/>
                        <a:pt x="5080" y="119380"/>
                      </a:cubicBezTo>
                      <a:cubicBezTo>
                        <a:pt x="1891" y="132137"/>
                        <a:pt x="3644" y="126228"/>
                        <a:pt x="0" y="137160"/>
                      </a:cubicBezTo>
                      <a:cubicBezTo>
                        <a:pt x="2540" y="138853"/>
                        <a:pt x="4814" y="141037"/>
                        <a:pt x="7620" y="142240"/>
                      </a:cubicBezTo>
                      <a:cubicBezTo>
                        <a:pt x="15319" y="145540"/>
                        <a:pt x="36051" y="146810"/>
                        <a:pt x="40640" y="147320"/>
                      </a:cubicBezTo>
                      <a:cubicBezTo>
                        <a:pt x="64445" y="153271"/>
                        <a:pt x="56023" y="157337"/>
                        <a:pt x="68580" y="144780"/>
                      </a:cubicBezTo>
                      <a:cubicBezTo>
                        <a:pt x="69943" y="137964"/>
                        <a:pt x="72517" y="122364"/>
                        <a:pt x="76200" y="116840"/>
                      </a:cubicBezTo>
                      <a:cubicBezTo>
                        <a:pt x="90759" y="95002"/>
                        <a:pt x="73304" y="122632"/>
                        <a:pt x="83820" y="101600"/>
                      </a:cubicBezTo>
                      <a:cubicBezTo>
                        <a:pt x="85185" y="98870"/>
                        <a:pt x="87535" y="96710"/>
                        <a:pt x="88900" y="93980"/>
                      </a:cubicBezTo>
                      <a:cubicBezTo>
                        <a:pt x="90097" y="91585"/>
                        <a:pt x="90385" y="88821"/>
                        <a:pt x="91440" y="86360"/>
                      </a:cubicBezTo>
                      <a:cubicBezTo>
                        <a:pt x="92932" y="82880"/>
                        <a:pt x="95028" y="79680"/>
                        <a:pt x="96520" y="76200"/>
                      </a:cubicBezTo>
                      <a:cubicBezTo>
                        <a:pt x="102830" y="61478"/>
                        <a:pt x="94377" y="75604"/>
                        <a:pt x="104140" y="60960"/>
                      </a:cubicBezTo>
                      <a:cubicBezTo>
                        <a:pt x="104987" y="56727"/>
                        <a:pt x="105164" y="52302"/>
                        <a:pt x="106680" y="48260"/>
                      </a:cubicBezTo>
                      <a:cubicBezTo>
                        <a:pt x="110011" y="39378"/>
                        <a:pt x="116715" y="41723"/>
                        <a:pt x="109220" y="30480"/>
                      </a:cubicBezTo>
                      <a:cubicBezTo>
                        <a:pt x="105084" y="24277"/>
                        <a:pt x="90569" y="23126"/>
                        <a:pt x="86360" y="20320"/>
                      </a:cubicBezTo>
                      <a:cubicBezTo>
                        <a:pt x="83820" y="18627"/>
                        <a:pt x="81470" y="16605"/>
                        <a:pt x="78740" y="15240"/>
                      </a:cubicBezTo>
                      <a:cubicBezTo>
                        <a:pt x="76345" y="14043"/>
                        <a:pt x="73515" y="13897"/>
                        <a:pt x="71120" y="12700"/>
                      </a:cubicBezTo>
                      <a:cubicBezTo>
                        <a:pt x="68390" y="11335"/>
                        <a:pt x="52070" y="2117"/>
                        <a:pt x="4826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任意多边形: 形状 23"/>
                <p:cNvSpPr/>
                <p:nvPr/>
              </p:nvSpPr>
              <p:spPr>
                <a:xfrm rot="20728347">
                  <a:off x="1694179" y="3304485"/>
                  <a:ext cx="198120" cy="219902"/>
                </a:xfrm>
                <a:custGeom>
                  <a:avLst/>
                  <a:gdLst>
                    <a:gd name="connsiteX0" fmla="*/ 198120 w 198120"/>
                    <a:gd name="connsiteY0" fmla="*/ 10446 h 165719"/>
                    <a:gd name="connsiteX1" fmla="*/ 198120 w 198120"/>
                    <a:gd name="connsiteY1" fmla="*/ 10446 h 165719"/>
                    <a:gd name="connsiteX2" fmla="*/ 167640 w 198120"/>
                    <a:gd name="connsiteY2" fmla="*/ 43466 h 165719"/>
                    <a:gd name="connsiteX3" fmla="*/ 152400 w 198120"/>
                    <a:gd name="connsiteY3" fmla="*/ 53626 h 165719"/>
                    <a:gd name="connsiteX4" fmla="*/ 127000 w 198120"/>
                    <a:gd name="connsiteY4" fmla="*/ 73946 h 165719"/>
                    <a:gd name="connsiteX5" fmla="*/ 121920 w 198120"/>
                    <a:gd name="connsiteY5" fmla="*/ 81566 h 165719"/>
                    <a:gd name="connsiteX6" fmla="*/ 106680 w 198120"/>
                    <a:gd name="connsiteY6" fmla="*/ 94266 h 165719"/>
                    <a:gd name="connsiteX7" fmla="*/ 91440 w 198120"/>
                    <a:gd name="connsiteY7" fmla="*/ 117126 h 165719"/>
                    <a:gd name="connsiteX8" fmla="*/ 86360 w 198120"/>
                    <a:gd name="connsiteY8" fmla="*/ 124746 h 165719"/>
                    <a:gd name="connsiteX9" fmla="*/ 78740 w 198120"/>
                    <a:gd name="connsiteY9" fmla="*/ 129826 h 165719"/>
                    <a:gd name="connsiteX10" fmla="*/ 66040 w 198120"/>
                    <a:gd name="connsiteY10" fmla="*/ 145066 h 165719"/>
                    <a:gd name="connsiteX11" fmla="*/ 53340 w 198120"/>
                    <a:gd name="connsiteY11" fmla="*/ 157766 h 165719"/>
                    <a:gd name="connsiteX12" fmla="*/ 50800 w 198120"/>
                    <a:gd name="connsiteY12" fmla="*/ 165386 h 165719"/>
                    <a:gd name="connsiteX13" fmla="*/ 40640 w 198120"/>
                    <a:gd name="connsiteY13" fmla="*/ 162846 h 165719"/>
                    <a:gd name="connsiteX14" fmla="*/ 25400 w 198120"/>
                    <a:gd name="connsiteY14" fmla="*/ 157766 h 165719"/>
                    <a:gd name="connsiteX15" fmla="*/ 17780 w 198120"/>
                    <a:gd name="connsiteY15" fmla="*/ 155226 h 165719"/>
                    <a:gd name="connsiteX16" fmla="*/ 10160 w 198120"/>
                    <a:gd name="connsiteY16" fmla="*/ 152686 h 165719"/>
                    <a:gd name="connsiteX17" fmla="*/ 5080 w 198120"/>
                    <a:gd name="connsiteY17" fmla="*/ 145066 h 165719"/>
                    <a:gd name="connsiteX18" fmla="*/ 0 w 198120"/>
                    <a:gd name="connsiteY18" fmla="*/ 129826 h 165719"/>
                    <a:gd name="connsiteX19" fmla="*/ 5080 w 198120"/>
                    <a:gd name="connsiteY19" fmla="*/ 109506 h 165719"/>
                    <a:gd name="connsiteX20" fmla="*/ 15240 w 198120"/>
                    <a:gd name="connsiteY20" fmla="*/ 94266 h 165719"/>
                    <a:gd name="connsiteX21" fmla="*/ 20320 w 198120"/>
                    <a:gd name="connsiteY21" fmla="*/ 86646 h 165719"/>
                    <a:gd name="connsiteX22" fmla="*/ 35560 w 198120"/>
                    <a:gd name="connsiteY22" fmla="*/ 76486 h 165719"/>
                    <a:gd name="connsiteX23" fmla="*/ 50800 w 198120"/>
                    <a:gd name="connsiteY23" fmla="*/ 63786 h 165719"/>
                    <a:gd name="connsiteX24" fmla="*/ 58420 w 198120"/>
                    <a:gd name="connsiteY24" fmla="*/ 61246 h 165719"/>
                    <a:gd name="connsiteX25" fmla="*/ 73660 w 198120"/>
                    <a:gd name="connsiteY25" fmla="*/ 51086 h 165719"/>
                    <a:gd name="connsiteX26" fmla="*/ 81280 w 198120"/>
                    <a:gd name="connsiteY26" fmla="*/ 48546 h 165719"/>
                    <a:gd name="connsiteX27" fmla="*/ 96520 w 198120"/>
                    <a:gd name="connsiteY27" fmla="*/ 35846 h 165719"/>
                    <a:gd name="connsiteX28" fmla="*/ 104140 w 198120"/>
                    <a:gd name="connsiteY28" fmla="*/ 33306 h 165719"/>
                    <a:gd name="connsiteX29" fmla="*/ 111760 w 198120"/>
                    <a:gd name="connsiteY29" fmla="*/ 28226 h 165719"/>
                    <a:gd name="connsiteX30" fmla="*/ 127000 w 198120"/>
                    <a:gd name="connsiteY30" fmla="*/ 23146 h 165719"/>
                    <a:gd name="connsiteX31" fmla="*/ 142240 w 198120"/>
                    <a:gd name="connsiteY31" fmla="*/ 10446 h 165719"/>
                    <a:gd name="connsiteX32" fmla="*/ 157480 w 198120"/>
                    <a:gd name="connsiteY32" fmla="*/ 2826 h 165719"/>
                    <a:gd name="connsiteX33" fmla="*/ 198120 w 198120"/>
                    <a:gd name="connsiteY33" fmla="*/ 10446 h 16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8120" h="165719">
                      <a:moveTo>
                        <a:pt x="198120" y="10446"/>
                      </a:moveTo>
                      <a:lnTo>
                        <a:pt x="198120" y="10446"/>
                      </a:lnTo>
                      <a:cubicBezTo>
                        <a:pt x="193242" y="16137"/>
                        <a:pt x="174560" y="38853"/>
                        <a:pt x="167640" y="43466"/>
                      </a:cubicBezTo>
                      <a:cubicBezTo>
                        <a:pt x="162560" y="46853"/>
                        <a:pt x="156717" y="49309"/>
                        <a:pt x="152400" y="53626"/>
                      </a:cubicBezTo>
                      <a:cubicBezTo>
                        <a:pt x="134483" y="71543"/>
                        <a:pt x="143586" y="65653"/>
                        <a:pt x="127000" y="73946"/>
                      </a:cubicBezTo>
                      <a:cubicBezTo>
                        <a:pt x="125307" y="76486"/>
                        <a:pt x="124079" y="79407"/>
                        <a:pt x="121920" y="81566"/>
                      </a:cubicBezTo>
                      <a:cubicBezTo>
                        <a:pt x="107244" y="96242"/>
                        <a:pt x="121244" y="75541"/>
                        <a:pt x="106680" y="94266"/>
                      </a:cubicBezTo>
                      <a:lnTo>
                        <a:pt x="91440" y="117126"/>
                      </a:lnTo>
                      <a:cubicBezTo>
                        <a:pt x="89747" y="119666"/>
                        <a:pt x="88900" y="123053"/>
                        <a:pt x="86360" y="124746"/>
                      </a:cubicBezTo>
                      <a:lnTo>
                        <a:pt x="78740" y="129826"/>
                      </a:lnTo>
                      <a:cubicBezTo>
                        <a:pt x="66127" y="148745"/>
                        <a:pt x="82338" y="125509"/>
                        <a:pt x="66040" y="145066"/>
                      </a:cubicBezTo>
                      <a:cubicBezTo>
                        <a:pt x="55457" y="157766"/>
                        <a:pt x="67310" y="148453"/>
                        <a:pt x="53340" y="157766"/>
                      </a:cubicBezTo>
                      <a:cubicBezTo>
                        <a:pt x="52493" y="160306"/>
                        <a:pt x="53286" y="164392"/>
                        <a:pt x="50800" y="165386"/>
                      </a:cubicBezTo>
                      <a:cubicBezTo>
                        <a:pt x="47559" y="166682"/>
                        <a:pt x="43984" y="163849"/>
                        <a:pt x="40640" y="162846"/>
                      </a:cubicBezTo>
                      <a:cubicBezTo>
                        <a:pt x="35511" y="161307"/>
                        <a:pt x="30480" y="159459"/>
                        <a:pt x="25400" y="157766"/>
                      </a:cubicBezTo>
                      <a:lnTo>
                        <a:pt x="17780" y="155226"/>
                      </a:lnTo>
                      <a:lnTo>
                        <a:pt x="10160" y="152686"/>
                      </a:lnTo>
                      <a:cubicBezTo>
                        <a:pt x="8467" y="150146"/>
                        <a:pt x="6320" y="147856"/>
                        <a:pt x="5080" y="145066"/>
                      </a:cubicBezTo>
                      <a:cubicBezTo>
                        <a:pt x="2905" y="140173"/>
                        <a:pt x="0" y="129826"/>
                        <a:pt x="0" y="129826"/>
                      </a:cubicBezTo>
                      <a:cubicBezTo>
                        <a:pt x="1693" y="123053"/>
                        <a:pt x="1207" y="115315"/>
                        <a:pt x="5080" y="109506"/>
                      </a:cubicBezTo>
                      <a:lnTo>
                        <a:pt x="15240" y="94266"/>
                      </a:lnTo>
                      <a:cubicBezTo>
                        <a:pt x="16933" y="91726"/>
                        <a:pt x="17780" y="88339"/>
                        <a:pt x="20320" y="86646"/>
                      </a:cubicBezTo>
                      <a:cubicBezTo>
                        <a:pt x="25400" y="83259"/>
                        <a:pt x="31243" y="80803"/>
                        <a:pt x="35560" y="76486"/>
                      </a:cubicBezTo>
                      <a:cubicBezTo>
                        <a:pt x="41177" y="70869"/>
                        <a:pt x="43727" y="67322"/>
                        <a:pt x="50800" y="63786"/>
                      </a:cubicBezTo>
                      <a:cubicBezTo>
                        <a:pt x="53195" y="62589"/>
                        <a:pt x="56080" y="62546"/>
                        <a:pt x="58420" y="61246"/>
                      </a:cubicBezTo>
                      <a:cubicBezTo>
                        <a:pt x="63757" y="58281"/>
                        <a:pt x="67868" y="53017"/>
                        <a:pt x="73660" y="51086"/>
                      </a:cubicBezTo>
                      <a:cubicBezTo>
                        <a:pt x="76200" y="50239"/>
                        <a:pt x="78885" y="49743"/>
                        <a:pt x="81280" y="48546"/>
                      </a:cubicBezTo>
                      <a:cubicBezTo>
                        <a:pt x="97900" y="40236"/>
                        <a:pt x="79668" y="47081"/>
                        <a:pt x="96520" y="35846"/>
                      </a:cubicBezTo>
                      <a:cubicBezTo>
                        <a:pt x="98748" y="34361"/>
                        <a:pt x="101745" y="34503"/>
                        <a:pt x="104140" y="33306"/>
                      </a:cubicBezTo>
                      <a:cubicBezTo>
                        <a:pt x="106870" y="31941"/>
                        <a:pt x="108970" y="29466"/>
                        <a:pt x="111760" y="28226"/>
                      </a:cubicBezTo>
                      <a:cubicBezTo>
                        <a:pt x="116653" y="26051"/>
                        <a:pt x="127000" y="23146"/>
                        <a:pt x="127000" y="23146"/>
                      </a:cubicBezTo>
                      <a:cubicBezTo>
                        <a:pt x="132617" y="17529"/>
                        <a:pt x="135167" y="13982"/>
                        <a:pt x="142240" y="10446"/>
                      </a:cubicBezTo>
                      <a:cubicBezTo>
                        <a:pt x="163272" y="-70"/>
                        <a:pt x="135642" y="17385"/>
                        <a:pt x="157480" y="2826"/>
                      </a:cubicBezTo>
                      <a:cubicBezTo>
                        <a:pt x="163499" y="-6203"/>
                        <a:pt x="191347" y="9176"/>
                        <a:pt x="198120" y="10446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任意多边形: 形状 24"/>
                <p:cNvSpPr/>
                <p:nvPr/>
              </p:nvSpPr>
              <p:spPr>
                <a:xfrm>
                  <a:off x="2511793" y="3028960"/>
                  <a:ext cx="96491" cy="93394"/>
                </a:xfrm>
                <a:custGeom>
                  <a:avLst/>
                  <a:gdLst>
                    <a:gd name="connsiteX0" fmla="*/ 0 w 73691"/>
                    <a:gd name="connsiteY0" fmla="*/ 15240 h 48446"/>
                    <a:gd name="connsiteX1" fmla="*/ 0 w 73691"/>
                    <a:gd name="connsiteY1" fmla="*/ 15240 h 48446"/>
                    <a:gd name="connsiteX2" fmla="*/ 7620 w 73691"/>
                    <a:gd name="connsiteY2" fmla="*/ 40640 h 48446"/>
                    <a:gd name="connsiteX3" fmla="*/ 10160 w 73691"/>
                    <a:gd name="connsiteY3" fmla="*/ 48260 h 48446"/>
                    <a:gd name="connsiteX4" fmla="*/ 66040 w 73691"/>
                    <a:gd name="connsiteY4" fmla="*/ 43180 h 48446"/>
                    <a:gd name="connsiteX5" fmla="*/ 68580 w 73691"/>
                    <a:gd name="connsiteY5" fmla="*/ 5080 h 48446"/>
                    <a:gd name="connsiteX6" fmla="*/ 60960 w 73691"/>
                    <a:gd name="connsiteY6" fmla="*/ 0 h 48446"/>
                    <a:gd name="connsiteX7" fmla="*/ 48260 w 73691"/>
                    <a:gd name="connsiteY7" fmla="*/ 2540 h 48446"/>
                    <a:gd name="connsiteX8" fmla="*/ 33020 w 73691"/>
                    <a:gd name="connsiteY8" fmla="*/ 5080 h 48446"/>
                    <a:gd name="connsiteX9" fmla="*/ 17780 w 73691"/>
                    <a:gd name="connsiteY9" fmla="*/ 10160 h 48446"/>
                    <a:gd name="connsiteX10" fmla="*/ 0 w 73691"/>
                    <a:gd name="connsiteY10" fmla="*/ 15240 h 48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3691" h="48446">
                      <a:moveTo>
                        <a:pt x="0" y="15240"/>
                      </a:moveTo>
                      <a:lnTo>
                        <a:pt x="0" y="15240"/>
                      </a:lnTo>
                      <a:cubicBezTo>
                        <a:pt x="2540" y="23707"/>
                        <a:pt x="5020" y="32191"/>
                        <a:pt x="7620" y="40640"/>
                      </a:cubicBezTo>
                      <a:cubicBezTo>
                        <a:pt x="8407" y="43199"/>
                        <a:pt x="7506" y="47906"/>
                        <a:pt x="10160" y="48260"/>
                      </a:cubicBezTo>
                      <a:cubicBezTo>
                        <a:pt x="18946" y="49431"/>
                        <a:pt x="53218" y="44783"/>
                        <a:pt x="66040" y="43180"/>
                      </a:cubicBezTo>
                      <a:cubicBezTo>
                        <a:pt x="75353" y="29210"/>
                        <a:pt x="76122" y="31479"/>
                        <a:pt x="68580" y="5080"/>
                      </a:cubicBezTo>
                      <a:cubicBezTo>
                        <a:pt x="67741" y="2145"/>
                        <a:pt x="63500" y="1693"/>
                        <a:pt x="60960" y="0"/>
                      </a:cubicBezTo>
                      <a:lnTo>
                        <a:pt x="48260" y="2540"/>
                      </a:lnTo>
                      <a:cubicBezTo>
                        <a:pt x="43193" y="3461"/>
                        <a:pt x="38016" y="3831"/>
                        <a:pt x="33020" y="5080"/>
                      </a:cubicBezTo>
                      <a:cubicBezTo>
                        <a:pt x="27825" y="6379"/>
                        <a:pt x="22860" y="8467"/>
                        <a:pt x="17780" y="10160"/>
                      </a:cubicBezTo>
                      <a:lnTo>
                        <a:pt x="0" y="15240"/>
                      </a:ln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3812540" y="3027415"/>
                  <a:ext cx="71120" cy="140416"/>
                </a:xfrm>
                <a:custGeom>
                  <a:avLst/>
                  <a:gdLst>
                    <a:gd name="connsiteX0" fmla="*/ 12447 w 55627"/>
                    <a:gd name="connsiteY0" fmla="*/ 0 h 140416"/>
                    <a:gd name="connsiteX1" fmla="*/ 12447 w 55627"/>
                    <a:gd name="connsiteY1" fmla="*/ 0 h 140416"/>
                    <a:gd name="connsiteX2" fmla="*/ 25147 w 55627"/>
                    <a:gd name="connsiteY2" fmla="*/ 121920 h 140416"/>
                    <a:gd name="connsiteX3" fmla="*/ 55627 w 55627"/>
                    <a:gd name="connsiteY3" fmla="*/ 119380 h 140416"/>
                    <a:gd name="connsiteX4" fmla="*/ 53087 w 55627"/>
                    <a:gd name="connsiteY4" fmla="*/ 17780 h 140416"/>
                    <a:gd name="connsiteX5" fmla="*/ 45467 w 55627"/>
                    <a:gd name="connsiteY5" fmla="*/ 15240 h 140416"/>
                    <a:gd name="connsiteX6" fmla="*/ 37847 w 55627"/>
                    <a:gd name="connsiteY6" fmla="*/ 10160 h 140416"/>
                    <a:gd name="connsiteX7" fmla="*/ 12447 w 55627"/>
                    <a:gd name="connsiteY7" fmla="*/ 0 h 140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627" h="140416">
                      <a:moveTo>
                        <a:pt x="12447" y="0"/>
                      </a:moveTo>
                      <a:lnTo>
                        <a:pt x="12447" y="0"/>
                      </a:lnTo>
                      <a:cubicBezTo>
                        <a:pt x="16583" y="202670"/>
                        <a:pt x="-25398" y="128238"/>
                        <a:pt x="25147" y="121920"/>
                      </a:cubicBezTo>
                      <a:cubicBezTo>
                        <a:pt x="35263" y="120655"/>
                        <a:pt x="45467" y="120227"/>
                        <a:pt x="55627" y="119380"/>
                      </a:cubicBezTo>
                      <a:cubicBezTo>
                        <a:pt x="54780" y="85513"/>
                        <a:pt x="56376" y="51497"/>
                        <a:pt x="53087" y="17780"/>
                      </a:cubicBezTo>
                      <a:cubicBezTo>
                        <a:pt x="52827" y="15115"/>
                        <a:pt x="47862" y="16437"/>
                        <a:pt x="45467" y="15240"/>
                      </a:cubicBezTo>
                      <a:cubicBezTo>
                        <a:pt x="42737" y="13875"/>
                        <a:pt x="40465" y="11731"/>
                        <a:pt x="37847" y="10160"/>
                      </a:cubicBezTo>
                      <a:cubicBezTo>
                        <a:pt x="36224" y="9186"/>
                        <a:pt x="16680" y="1693"/>
                        <a:pt x="12447" y="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任意多边形: 形状 27"/>
                <p:cNvSpPr/>
                <p:nvPr/>
              </p:nvSpPr>
              <p:spPr>
                <a:xfrm>
                  <a:off x="3897778" y="3257235"/>
                  <a:ext cx="126183" cy="71435"/>
                </a:xfrm>
                <a:custGeom>
                  <a:avLst/>
                  <a:gdLst>
                    <a:gd name="connsiteX0" fmla="*/ 1059 w 138219"/>
                    <a:gd name="connsiteY0" fmla="*/ 0 h 48260"/>
                    <a:gd name="connsiteX1" fmla="*/ 1059 w 138219"/>
                    <a:gd name="connsiteY1" fmla="*/ 0 h 48260"/>
                    <a:gd name="connsiteX2" fmla="*/ 3599 w 138219"/>
                    <a:gd name="connsiteY2" fmla="*/ 33020 h 48260"/>
                    <a:gd name="connsiteX3" fmla="*/ 28999 w 138219"/>
                    <a:gd name="connsiteY3" fmla="*/ 35560 h 48260"/>
                    <a:gd name="connsiteX4" fmla="*/ 49319 w 138219"/>
                    <a:gd name="connsiteY4" fmla="*/ 38100 h 48260"/>
                    <a:gd name="connsiteX5" fmla="*/ 59479 w 138219"/>
                    <a:gd name="connsiteY5" fmla="*/ 40640 h 48260"/>
                    <a:gd name="connsiteX6" fmla="*/ 72179 w 138219"/>
                    <a:gd name="connsiteY6" fmla="*/ 43180 h 48260"/>
                    <a:gd name="connsiteX7" fmla="*/ 125519 w 138219"/>
                    <a:gd name="connsiteY7" fmla="*/ 48260 h 48260"/>
                    <a:gd name="connsiteX8" fmla="*/ 133139 w 138219"/>
                    <a:gd name="connsiteY8" fmla="*/ 43180 h 48260"/>
                    <a:gd name="connsiteX9" fmla="*/ 135679 w 138219"/>
                    <a:gd name="connsiteY9" fmla="*/ 30480 h 48260"/>
                    <a:gd name="connsiteX10" fmla="*/ 138219 w 138219"/>
                    <a:gd name="connsiteY10" fmla="*/ 22860 h 48260"/>
                    <a:gd name="connsiteX11" fmla="*/ 120439 w 138219"/>
                    <a:gd name="connsiteY11" fmla="*/ 5080 h 48260"/>
                    <a:gd name="connsiteX12" fmla="*/ 1059 w 138219"/>
                    <a:gd name="connsiteY12" fmla="*/ 0 h 48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219" h="48260">
                      <a:moveTo>
                        <a:pt x="1059" y="0"/>
                      </a:moveTo>
                      <a:lnTo>
                        <a:pt x="1059" y="0"/>
                      </a:lnTo>
                      <a:cubicBezTo>
                        <a:pt x="1906" y="11007"/>
                        <a:pt x="-3221" y="24340"/>
                        <a:pt x="3599" y="33020"/>
                      </a:cubicBezTo>
                      <a:cubicBezTo>
                        <a:pt x="8856" y="39711"/>
                        <a:pt x="20542" y="34620"/>
                        <a:pt x="28999" y="35560"/>
                      </a:cubicBezTo>
                      <a:cubicBezTo>
                        <a:pt x="35783" y="36314"/>
                        <a:pt x="42586" y="36978"/>
                        <a:pt x="49319" y="38100"/>
                      </a:cubicBezTo>
                      <a:cubicBezTo>
                        <a:pt x="52762" y="38674"/>
                        <a:pt x="56071" y="39883"/>
                        <a:pt x="59479" y="40640"/>
                      </a:cubicBezTo>
                      <a:cubicBezTo>
                        <a:pt x="63693" y="41577"/>
                        <a:pt x="67921" y="42470"/>
                        <a:pt x="72179" y="43180"/>
                      </a:cubicBezTo>
                      <a:cubicBezTo>
                        <a:pt x="94337" y="46873"/>
                        <a:pt x="98648" y="46341"/>
                        <a:pt x="125519" y="48260"/>
                      </a:cubicBezTo>
                      <a:cubicBezTo>
                        <a:pt x="128059" y="46567"/>
                        <a:pt x="131624" y="45830"/>
                        <a:pt x="133139" y="43180"/>
                      </a:cubicBezTo>
                      <a:cubicBezTo>
                        <a:pt x="135281" y="39432"/>
                        <a:pt x="134632" y="34668"/>
                        <a:pt x="135679" y="30480"/>
                      </a:cubicBezTo>
                      <a:cubicBezTo>
                        <a:pt x="136328" y="27883"/>
                        <a:pt x="137372" y="25400"/>
                        <a:pt x="138219" y="22860"/>
                      </a:cubicBezTo>
                      <a:cubicBezTo>
                        <a:pt x="135560" y="9563"/>
                        <a:pt x="138620" y="5753"/>
                        <a:pt x="120439" y="5080"/>
                      </a:cubicBezTo>
                      <a:lnTo>
                        <a:pt x="1059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任意多边形: 形状 28"/>
                <p:cNvSpPr/>
                <p:nvPr/>
              </p:nvSpPr>
              <p:spPr>
                <a:xfrm rot="21018399">
                  <a:off x="5148064" y="3327149"/>
                  <a:ext cx="223520" cy="120204"/>
                </a:xfrm>
                <a:custGeom>
                  <a:avLst/>
                  <a:gdLst>
                    <a:gd name="connsiteX0" fmla="*/ 0 w 223520"/>
                    <a:gd name="connsiteY0" fmla="*/ 35560 h 86473"/>
                    <a:gd name="connsiteX1" fmla="*/ 0 w 223520"/>
                    <a:gd name="connsiteY1" fmla="*/ 35560 h 86473"/>
                    <a:gd name="connsiteX2" fmla="*/ 20320 w 223520"/>
                    <a:gd name="connsiteY2" fmla="*/ 45720 h 86473"/>
                    <a:gd name="connsiteX3" fmla="*/ 30480 w 223520"/>
                    <a:gd name="connsiteY3" fmla="*/ 48260 h 86473"/>
                    <a:gd name="connsiteX4" fmla="*/ 48260 w 223520"/>
                    <a:gd name="connsiteY4" fmla="*/ 53340 h 86473"/>
                    <a:gd name="connsiteX5" fmla="*/ 60960 w 223520"/>
                    <a:gd name="connsiteY5" fmla="*/ 55880 h 86473"/>
                    <a:gd name="connsiteX6" fmla="*/ 83820 w 223520"/>
                    <a:gd name="connsiteY6" fmla="*/ 63500 h 86473"/>
                    <a:gd name="connsiteX7" fmla="*/ 91440 w 223520"/>
                    <a:gd name="connsiteY7" fmla="*/ 66040 h 86473"/>
                    <a:gd name="connsiteX8" fmla="*/ 101600 w 223520"/>
                    <a:gd name="connsiteY8" fmla="*/ 68580 h 86473"/>
                    <a:gd name="connsiteX9" fmla="*/ 116840 w 223520"/>
                    <a:gd name="connsiteY9" fmla="*/ 71120 h 86473"/>
                    <a:gd name="connsiteX10" fmla="*/ 134620 w 223520"/>
                    <a:gd name="connsiteY10" fmla="*/ 76200 h 86473"/>
                    <a:gd name="connsiteX11" fmla="*/ 162560 w 223520"/>
                    <a:gd name="connsiteY11" fmla="*/ 78740 h 86473"/>
                    <a:gd name="connsiteX12" fmla="*/ 172720 w 223520"/>
                    <a:gd name="connsiteY12" fmla="*/ 83820 h 86473"/>
                    <a:gd name="connsiteX13" fmla="*/ 210820 w 223520"/>
                    <a:gd name="connsiteY13" fmla="*/ 83820 h 86473"/>
                    <a:gd name="connsiteX14" fmla="*/ 215900 w 223520"/>
                    <a:gd name="connsiteY14" fmla="*/ 68580 h 86473"/>
                    <a:gd name="connsiteX15" fmla="*/ 218440 w 223520"/>
                    <a:gd name="connsiteY15" fmla="*/ 60960 h 86473"/>
                    <a:gd name="connsiteX16" fmla="*/ 223520 w 223520"/>
                    <a:gd name="connsiteY16" fmla="*/ 38100 h 86473"/>
                    <a:gd name="connsiteX17" fmla="*/ 215900 w 223520"/>
                    <a:gd name="connsiteY17" fmla="*/ 33020 h 86473"/>
                    <a:gd name="connsiteX18" fmla="*/ 205740 w 223520"/>
                    <a:gd name="connsiteY18" fmla="*/ 30480 h 86473"/>
                    <a:gd name="connsiteX19" fmla="*/ 165100 w 223520"/>
                    <a:gd name="connsiteY19" fmla="*/ 27940 h 86473"/>
                    <a:gd name="connsiteX20" fmla="*/ 154940 w 223520"/>
                    <a:gd name="connsiteY20" fmla="*/ 25400 h 86473"/>
                    <a:gd name="connsiteX21" fmla="*/ 132080 w 223520"/>
                    <a:gd name="connsiteY21" fmla="*/ 20320 h 86473"/>
                    <a:gd name="connsiteX22" fmla="*/ 124460 w 223520"/>
                    <a:gd name="connsiteY22" fmla="*/ 17780 h 86473"/>
                    <a:gd name="connsiteX23" fmla="*/ 114300 w 223520"/>
                    <a:gd name="connsiteY23" fmla="*/ 15240 h 86473"/>
                    <a:gd name="connsiteX24" fmla="*/ 99060 w 223520"/>
                    <a:gd name="connsiteY24" fmla="*/ 10160 h 86473"/>
                    <a:gd name="connsiteX25" fmla="*/ 83820 w 223520"/>
                    <a:gd name="connsiteY25" fmla="*/ 7620 h 86473"/>
                    <a:gd name="connsiteX26" fmla="*/ 71120 w 223520"/>
                    <a:gd name="connsiteY26" fmla="*/ 5080 h 86473"/>
                    <a:gd name="connsiteX27" fmla="*/ 48260 w 223520"/>
                    <a:gd name="connsiteY27" fmla="*/ 2540 h 86473"/>
                    <a:gd name="connsiteX28" fmla="*/ 40640 w 223520"/>
                    <a:gd name="connsiteY28" fmla="*/ 0 h 86473"/>
                    <a:gd name="connsiteX29" fmla="*/ 25400 w 223520"/>
                    <a:gd name="connsiteY29" fmla="*/ 10160 h 86473"/>
                    <a:gd name="connsiteX30" fmla="*/ 17780 w 223520"/>
                    <a:gd name="connsiteY30" fmla="*/ 15240 h 86473"/>
                    <a:gd name="connsiteX31" fmla="*/ 0 w 223520"/>
                    <a:gd name="connsiteY31" fmla="*/ 35560 h 86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23520" h="86473">
                      <a:moveTo>
                        <a:pt x="0" y="35560"/>
                      </a:moveTo>
                      <a:lnTo>
                        <a:pt x="0" y="35560"/>
                      </a:lnTo>
                      <a:cubicBezTo>
                        <a:pt x="6773" y="38947"/>
                        <a:pt x="13330" y="42807"/>
                        <a:pt x="20320" y="45720"/>
                      </a:cubicBezTo>
                      <a:cubicBezTo>
                        <a:pt x="23542" y="47063"/>
                        <a:pt x="27123" y="47301"/>
                        <a:pt x="30480" y="48260"/>
                      </a:cubicBezTo>
                      <a:cubicBezTo>
                        <a:pt x="45330" y="52503"/>
                        <a:pt x="30394" y="49370"/>
                        <a:pt x="48260" y="53340"/>
                      </a:cubicBezTo>
                      <a:cubicBezTo>
                        <a:pt x="52474" y="54277"/>
                        <a:pt x="56795" y="54744"/>
                        <a:pt x="60960" y="55880"/>
                      </a:cubicBezTo>
                      <a:cubicBezTo>
                        <a:pt x="68709" y="57993"/>
                        <a:pt x="76200" y="60960"/>
                        <a:pt x="83820" y="63500"/>
                      </a:cubicBezTo>
                      <a:cubicBezTo>
                        <a:pt x="86360" y="64347"/>
                        <a:pt x="88843" y="65391"/>
                        <a:pt x="91440" y="66040"/>
                      </a:cubicBezTo>
                      <a:cubicBezTo>
                        <a:pt x="94827" y="66887"/>
                        <a:pt x="98177" y="67895"/>
                        <a:pt x="101600" y="68580"/>
                      </a:cubicBezTo>
                      <a:cubicBezTo>
                        <a:pt x="106650" y="69590"/>
                        <a:pt x="111813" y="70003"/>
                        <a:pt x="116840" y="71120"/>
                      </a:cubicBezTo>
                      <a:cubicBezTo>
                        <a:pt x="128594" y="73732"/>
                        <a:pt x="120790" y="74356"/>
                        <a:pt x="134620" y="76200"/>
                      </a:cubicBezTo>
                      <a:cubicBezTo>
                        <a:pt x="143890" y="77436"/>
                        <a:pt x="153247" y="77893"/>
                        <a:pt x="162560" y="78740"/>
                      </a:cubicBezTo>
                      <a:cubicBezTo>
                        <a:pt x="165947" y="80433"/>
                        <a:pt x="169047" y="82902"/>
                        <a:pt x="172720" y="83820"/>
                      </a:cubicBezTo>
                      <a:cubicBezTo>
                        <a:pt x="190625" y="88296"/>
                        <a:pt x="193611" y="86278"/>
                        <a:pt x="210820" y="83820"/>
                      </a:cubicBezTo>
                      <a:lnTo>
                        <a:pt x="215900" y="68580"/>
                      </a:lnTo>
                      <a:cubicBezTo>
                        <a:pt x="216747" y="66040"/>
                        <a:pt x="218000" y="63601"/>
                        <a:pt x="218440" y="60960"/>
                      </a:cubicBezTo>
                      <a:cubicBezTo>
                        <a:pt x="221420" y="43079"/>
                        <a:pt x="219351" y="50606"/>
                        <a:pt x="223520" y="38100"/>
                      </a:cubicBezTo>
                      <a:cubicBezTo>
                        <a:pt x="220980" y="36407"/>
                        <a:pt x="218706" y="34223"/>
                        <a:pt x="215900" y="33020"/>
                      </a:cubicBezTo>
                      <a:cubicBezTo>
                        <a:pt x="212691" y="31645"/>
                        <a:pt x="209214" y="30827"/>
                        <a:pt x="205740" y="30480"/>
                      </a:cubicBezTo>
                      <a:cubicBezTo>
                        <a:pt x="192234" y="29129"/>
                        <a:pt x="178647" y="28787"/>
                        <a:pt x="165100" y="27940"/>
                      </a:cubicBezTo>
                      <a:cubicBezTo>
                        <a:pt x="161713" y="27093"/>
                        <a:pt x="158348" y="26157"/>
                        <a:pt x="154940" y="25400"/>
                      </a:cubicBezTo>
                      <a:cubicBezTo>
                        <a:pt x="143155" y="22781"/>
                        <a:pt x="142920" y="23417"/>
                        <a:pt x="132080" y="20320"/>
                      </a:cubicBezTo>
                      <a:cubicBezTo>
                        <a:pt x="129506" y="19584"/>
                        <a:pt x="127034" y="18516"/>
                        <a:pt x="124460" y="17780"/>
                      </a:cubicBezTo>
                      <a:cubicBezTo>
                        <a:pt x="121103" y="16821"/>
                        <a:pt x="117644" y="16243"/>
                        <a:pt x="114300" y="15240"/>
                      </a:cubicBezTo>
                      <a:cubicBezTo>
                        <a:pt x="109171" y="13701"/>
                        <a:pt x="104342" y="11040"/>
                        <a:pt x="99060" y="10160"/>
                      </a:cubicBezTo>
                      <a:lnTo>
                        <a:pt x="83820" y="7620"/>
                      </a:lnTo>
                      <a:cubicBezTo>
                        <a:pt x="79572" y="6848"/>
                        <a:pt x="75394" y="5691"/>
                        <a:pt x="71120" y="5080"/>
                      </a:cubicBezTo>
                      <a:cubicBezTo>
                        <a:pt x="63530" y="3996"/>
                        <a:pt x="55880" y="3387"/>
                        <a:pt x="48260" y="2540"/>
                      </a:cubicBezTo>
                      <a:cubicBezTo>
                        <a:pt x="45720" y="1693"/>
                        <a:pt x="43317" y="0"/>
                        <a:pt x="40640" y="0"/>
                      </a:cubicBezTo>
                      <a:cubicBezTo>
                        <a:pt x="32605" y="0"/>
                        <a:pt x="30898" y="5579"/>
                        <a:pt x="25400" y="10160"/>
                      </a:cubicBezTo>
                      <a:cubicBezTo>
                        <a:pt x="23055" y="12114"/>
                        <a:pt x="20320" y="13547"/>
                        <a:pt x="17780" y="15240"/>
                      </a:cubicBezTo>
                      <a:cubicBezTo>
                        <a:pt x="14972" y="23663"/>
                        <a:pt x="2963" y="32173"/>
                        <a:pt x="0" y="3556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1" name="任意多边形: 形状 30"/>
              <p:cNvSpPr/>
              <p:nvPr/>
            </p:nvSpPr>
            <p:spPr>
              <a:xfrm>
                <a:off x="6548120" y="3708400"/>
                <a:ext cx="178846" cy="61312"/>
              </a:xfrm>
              <a:custGeom>
                <a:avLst/>
                <a:gdLst>
                  <a:gd name="connsiteX0" fmla="*/ 0 w 178846"/>
                  <a:gd name="connsiteY0" fmla="*/ 0 h 61312"/>
                  <a:gd name="connsiteX1" fmla="*/ 0 w 178846"/>
                  <a:gd name="connsiteY1" fmla="*/ 0 h 61312"/>
                  <a:gd name="connsiteX2" fmla="*/ 60960 w 178846"/>
                  <a:gd name="connsiteY2" fmla="*/ 5080 h 61312"/>
                  <a:gd name="connsiteX3" fmla="*/ 127000 w 178846"/>
                  <a:gd name="connsiteY3" fmla="*/ 15240 h 61312"/>
                  <a:gd name="connsiteX4" fmla="*/ 142240 w 178846"/>
                  <a:gd name="connsiteY4" fmla="*/ 20320 h 61312"/>
                  <a:gd name="connsiteX5" fmla="*/ 167640 w 178846"/>
                  <a:gd name="connsiteY5" fmla="*/ 45720 h 61312"/>
                  <a:gd name="connsiteX6" fmla="*/ 177800 w 178846"/>
                  <a:gd name="connsiteY6" fmla="*/ 60960 h 61312"/>
                  <a:gd name="connsiteX7" fmla="*/ 142240 w 178846"/>
                  <a:gd name="connsiteY7" fmla="*/ 50800 h 61312"/>
                  <a:gd name="connsiteX8" fmla="*/ 55880 w 178846"/>
                  <a:gd name="connsiteY8" fmla="*/ 45720 h 61312"/>
                  <a:gd name="connsiteX9" fmla="*/ 40640 w 178846"/>
                  <a:gd name="connsiteY9" fmla="*/ 40640 h 61312"/>
                  <a:gd name="connsiteX10" fmla="*/ 0 w 178846"/>
                  <a:gd name="connsiteY10" fmla="*/ 0 h 6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846" h="61312">
                    <a:moveTo>
                      <a:pt x="0" y="0"/>
                    </a:moveTo>
                    <a:lnTo>
                      <a:pt x="0" y="0"/>
                    </a:lnTo>
                    <a:lnTo>
                      <a:pt x="60960" y="5080"/>
                    </a:lnTo>
                    <a:cubicBezTo>
                      <a:pt x="81524" y="7136"/>
                      <a:pt x="106329" y="10072"/>
                      <a:pt x="127000" y="15240"/>
                    </a:cubicBezTo>
                    <a:cubicBezTo>
                      <a:pt x="132195" y="16539"/>
                      <a:pt x="137160" y="18627"/>
                      <a:pt x="142240" y="20320"/>
                    </a:cubicBezTo>
                    <a:cubicBezTo>
                      <a:pt x="169333" y="60960"/>
                      <a:pt x="133773" y="11853"/>
                      <a:pt x="167640" y="45720"/>
                    </a:cubicBezTo>
                    <a:cubicBezTo>
                      <a:pt x="171957" y="50037"/>
                      <a:pt x="182117" y="56643"/>
                      <a:pt x="177800" y="60960"/>
                    </a:cubicBezTo>
                    <a:cubicBezTo>
                      <a:pt x="175232" y="63528"/>
                      <a:pt x="146504" y="51226"/>
                      <a:pt x="142240" y="50800"/>
                    </a:cubicBezTo>
                    <a:cubicBezTo>
                      <a:pt x="113547" y="47931"/>
                      <a:pt x="84667" y="47413"/>
                      <a:pt x="55880" y="45720"/>
                    </a:cubicBezTo>
                    <a:cubicBezTo>
                      <a:pt x="50800" y="44027"/>
                      <a:pt x="44821" y="43985"/>
                      <a:pt x="40640" y="40640"/>
                    </a:cubicBezTo>
                    <a:cubicBezTo>
                      <a:pt x="-228" y="7946"/>
                      <a:pt x="53682" y="37001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6842760" y="3784600"/>
                <a:ext cx="132114" cy="137160"/>
              </a:xfrm>
              <a:custGeom>
                <a:avLst/>
                <a:gdLst>
                  <a:gd name="connsiteX0" fmla="*/ 0 w 132114"/>
                  <a:gd name="connsiteY0" fmla="*/ 0 h 137160"/>
                  <a:gd name="connsiteX1" fmla="*/ 0 w 132114"/>
                  <a:gd name="connsiteY1" fmla="*/ 0 h 137160"/>
                  <a:gd name="connsiteX2" fmla="*/ 50800 w 132114"/>
                  <a:gd name="connsiteY2" fmla="*/ 35560 h 137160"/>
                  <a:gd name="connsiteX3" fmla="*/ 60960 w 132114"/>
                  <a:gd name="connsiteY3" fmla="*/ 50800 h 137160"/>
                  <a:gd name="connsiteX4" fmla="*/ 91440 w 132114"/>
                  <a:gd name="connsiteY4" fmla="*/ 66040 h 137160"/>
                  <a:gd name="connsiteX5" fmla="*/ 106680 w 132114"/>
                  <a:gd name="connsiteY5" fmla="*/ 76200 h 137160"/>
                  <a:gd name="connsiteX6" fmla="*/ 116840 w 132114"/>
                  <a:gd name="connsiteY6" fmla="*/ 91440 h 137160"/>
                  <a:gd name="connsiteX7" fmla="*/ 132080 w 132114"/>
                  <a:gd name="connsiteY7" fmla="*/ 96520 h 137160"/>
                  <a:gd name="connsiteX8" fmla="*/ 96520 w 132114"/>
                  <a:gd name="connsiteY8" fmla="*/ 137160 h 137160"/>
                  <a:gd name="connsiteX9" fmla="*/ 55880 w 132114"/>
                  <a:gd name="connsiteY9" fmla="*/ 121920 h 137160"/>
                  <a:gd name="connsiteX10" fmla="*/ 25400 w 132114"/>
                  <a:gd name="connsiteY10" fmla="*/ 101600 h 137160"/>
                  <a:gd name="connsiteX11" fmla="*/ 20320 w 132114"/>
                  <a:gd name="connsiteY11" fmla="*/ 86360 h 137160"/>
                  <a:gd name="connsiteX12" fmla="*/ 10160 w 132114"/>
                  <a:gd name="connsiteY12" fmla="*/ 71120 h 137160"/>
                  <a:gd name="connsiteX13" fmla="*/ 0 w 132114"/>
                  <a:gd name="connsiteY13" fmla="*/ 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114" h="137160">
                    <a:moveTo>
                      <a:pt x="0" y="0"/>
                    </a:moveTo>
                    <a:lnTo>
                      <a:pt x="0" y="0"/>
                    </a:lnTo>
                    <a:cubicBezTo>
                      <a:pt x="16933" y="11853"/>
                      <a:pt x="39334" y="18362"/>
                      <a:pt x="50800" y="35560"/>
                    </a:cubicBezTo>
                    <a:cubicBezTo>
                      <a:pt x="54187" y="40640"/>
                      <a:pt x="56643" y="46483"/>
                      <a:pt x="60960" y="50800"/>
                    </a:cubicBezTo>
                    <a:cubicBezTo>
                      <a:pt x="75519" y="65359"/>
                      <a:pt x="74913" y="57777"/>
                      <a:pt x="91440" y="66040"/>
                    </a:cubicBezTo>
                    <a:cubicBezTo>
                      <a:pt x="96901" y="68770"/>
                      <a:pt x="101600" y="72813"/>
                      <a:pt x="106680" y="76200"/>
                    </a:cubicBezTo>
                    <a:cubicBezTo>
                      <a:pt x="110067" y="81280"/>
                      <a:pt x="112072" y="87626"/>
                      <a:pt x="116840" y="91440"/>
                    </a:cubicBezTo>
                    <a:cubicBezTo>
                      <a:pt x="121021" y="94785"/>
                      <a:pt x="132837" y="91219"/>
                      <a:pt x="132080" y="96520"/>
                    </a:cubicBezTo>
                    <a:cubicBezTo>
                      <a:pt x="128961" y="118355"/>
                      <a:pt x="111626" y="127089"/>
                      <a:pt x="96520" y="137160"/>
                    </a:cubicBezTo>
                    <a:cubicBezTo>
                      <a:pt x="75851" y="131993"/>
                      <a:pt x="74855" y="133305"/>
                      <a:pt x="55880" y="121920"/>
                    </a:cubicBezTo>
                    <a:cubicBezTo>
                      <a:pt x="45409" y="115638"/>
                      <a:pt x="25400" y="101600"/>
                      <a:pt x="25400" y="101600"/>
                    </a:cubicBezTo>
                    <a:cubicBezTo>
                      <a:pt x="23707" y="96520"/>
                      <a:pt x="22715" y="91149"/>
                      <a:pt x="20320" y="86360"/>
                    </a:cubicBezTo>
                    <a:cubicBezTo>
                      <a:pt x="17590" y="80899"/>
                      <a:pt x="11641" y="77043"/>
                      <a:pt x="10160" y="71120"/>
                    </a:cubicBezTo>
                    <a:cubicBezTo>
                      <a:pt x="4706" y="49304"/>
                      <a:pt x="1693" y="11853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7101119" y="3997960"/>
                <a:ext cx="127721" cy="132080"/>
              </a:xfrm>
              <a:custGeom>
                <a:avLst/>
                <a:gdLst>
                  <a:gd name="connsiteX0" fmla="*/ 15961 w 127721"/>
                  <a:gd name="connsiteY0" fmla="*/ 0 h 132080"/>
                  <a:gd name="connsiteX1" fmla="*/ 15961 w 127721"/>
                  <a:gd name="connsiteY1" fmla="*/ 0 h 132080"/>
                  <a:gd name="connsiteX2" fmla="*/ 56601 w 127721"/>
                  <a:gd name="connsiteY2" fmla="*/ 20320 h 132080"/>
                  <a:gd name="connsiteX3" fmla="*/ 87081 w 127721"/>
                  <a:gd name="connsiteY3" fmla="*/ 40640 h 132080"/>
                  <a:gd name="connsiteX4" fmla="*/ 102321 w 127721"/>
                  <a:gd name="connsiteY4" fmla="*/ 55880 h 132080"/>
                  <a:gd name="connsiteX5" fmla="*/ 117561 w 127721"/>
                  <a:gd name="connsiteY5" fmla="*/ 66040 h 132080"/>
                  <a:gd name="connsiteX6" fmla="*/ 127721 w 127721"/>
                  <a:gd name="connsiteY6" fmla="*/ 81280 h 132080"/>
                  <a:gd name="connsiteX7" fmla="*/ 107401 w 127721"/>
                  <a:gd name="connsiteY7" fmla="*/ 106680 h 132080"/>
                  <a:gd name="connsiteX8" fmla="*/ 82001 w 127721"/>
                  <a:gd name="connsiteY8" fmla="*/ 132080 h 132080"/>
                  <a:gd name="connsiteX9" fmla="*/ 51521 w 127721"/>
                  <a:gd name="connsiteY9" fmla="*/ 111760 h 132080"/>
                  <a:gd name="connsiteX10" fmla="*/ 36281 w 127721"/>
                  <a:gd name="connsiteY10" fmla="*/ 101600 h 132080"/>
                  <a:gd name="connsiteX11" fmla="*/ 21041 w 127721"/>
                  <a:gd name="connsiteY11" fmla="*/ 96520 h 132080"/>
                  <a:gd name="connsiteX12" fmla="*/ 15961 w 127721"/>
                  <a:gd name="connsiteY12" fmla="*/ 81280 h 132080"/>
                  <a:gd name="connsiteX13" fmla="*/ 721 w 127721"/>
                  <a:gd name="connsiteY13" fmla="*/ 71120 h 132080"/>
                  <a:gd name="connsiteX14" fmla="*/ 5801 w 127721"/>
                  <a:gd name="connsiteY14" fmla="*/ 15240 h 132080"/>
                  <a:gd name="connsiteX15" fmla="*/ 15961 w 127721"/>
                  <a:gd name="connsiteY15" fmla="*/ 0 h 13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7721" h="132080">
                    <a:moveTo>
                      <a:pt x="15961" y="0"/>
                    </a:moveTo>
                    <a:lnTo>
                      <a:pt x="15961" y="0"/>
                    </a:lnTo>
                    <a:cubicBezTo>
                      <a:pt x="29508" y="6773"/>
                      <a:pt x="43823" y="12189"/>
                      <a:pt x="56601" y="20320"/>
                    </a:cubicBezTo>
                    <a:cubicBezTo>
                      <a:pt x="98459" y="46957"/>
                      <a:pt x="48008" y="27616"/>
                      <a:pt x="87081" y="40640"/>
                    </a:cubicBezTo>
                    <a:cubicBezTo>
                      <a:pt x="92161" y="45720"/>
                      <a:pt x="96802" y="51281"/>
                      <a:pt x="102321" y="55880"/>
                    </a:cubicBezTo>
                    <a:cubicBezTo>
                      <a:pt x="107011" y="59789"/>
                      <a:pt x="113244" y="61723"/>
                      <a:pt x="117561" y="66040"/>
                    </a:cubicBezTo>
                    <a:cubicBezTo>
                      <a:pt x="121878" y="70357"/>
                      <a:pt x="124334" y="76200"/>
                      <a:pt x="127721" y="81280"/>
                    </a:cubicBezTo>
                    <a:cubicBezTo>
                      <a:pt x="117831" y="110949"/>
                      <a:pt x="130379" y="83702"/>
                      <a:pt x="107401" y="106680"/>
                    </a:cubicBezTo>
                    <a:cubicBezTo>
                      <a:pt x="73534" y="140547"/>
                      <a:pt x="122641" y="104987"/>
                      <a:pt x="82001" y="132080"/>
                    </a:cubicBezTo>
                    <a:lnTo>
                      <a:pt x="51521" y="111760"/>
                    </a:lnTo>
                    <a:cubicBezTo>
                      <a:pt x="46441" y="108373"/>
                      <a:pt x="42073" y="103531"/>
                      <a:pt x="36281" y="101600"/>
                    </a:cubicBezTo>
                    <a:lnTo>
                      <a:pt x="21041" y="96520"/>
                    </a:lnTo>
                    <a:cubicBezTo>
                      <a:pt x="19348" y="91440"/>
                      <a:pt x="19306" y="85461"/>
                      <a:pt x="15961" y="81280"/>
                    </a:cubicBezTo>
                    <a:cubicBezTo>
                      <a:pt x="12147" y="76512"/>
                      <a:pt x="1649" y="77154"/>
                      <a:pt x="721" y="71120"/>
                    </a:cubicBezTo>
                    <a:cubicBezTo>
                      <a:pt x="-2123" y="52634"/>
                      <a:pt x="4248" y="33879"/>
                      <a:pt x="5801" y="15240"/>
                    </a:cubicBezTo>
                    <a:cubicBezTo>
                      <a:pt x="5942" y="13553"/>
                      <a:pt x="14268" y="2540"/>
                      <a:pt x="1596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: 形状 33"/>
              <p:cNvSpPr/>
              <p:nvPr/>
            </p:nvSpPr>
            <p:spPr>
              <a:xfrm>
                <a:off x="7156162" y="4201024"/>
                <a:ext cx="67598" cy="125241"/>
              </a:xfrm>
              <a:custGeom>
                <a:avLst/>
                <a:gdLst>
                  <a:gd name="connsiteX0" fmla="*/ 1558 w 67598"/>
                  <a:gd name="connsiteY0" fmla="*/ 10296 h 125241"/>
                  <a:gd name="connsiteX1" fmla="*/ 1558 w 67598"/>
                  <a:gd name="connsiteY1" fmla="*/ 10296 h 125241"/>
                  <a:gd name="connsiteX2" fmla="*/ 6638 w 67598"/>
                  <a:gd name="connsiteY2" fmla="*/ 122056 h 125241"/>
                  <a:gd name="connsiteX3" fmla="*/ 37118 w 67598"/>
                  <a:gd name="connsiteY3" fmla="*/ 111896 h 125241"/>
                  <a:gd name="connsiteX4" fmla="*/ 52358 w 67598"/>
                  <a:gd name="connsiteY4" fmla="*/ 106816 h 125241"/>
                  <a:gd name="connsiteX5" fmla="*/ 57438 w 67598"/>
                  <a:gd name="connsiteY5" fmla="*/ 71256 h 125241"/>
                  <a:gd name="connsiteX6" fmla="*/ 62518 w 67598"/>
                  <a:gd name="connsiteY6" fmla="*/ 56016 h 125241"/>
                  <a:gd name="connsiteX7" fmla="*/ 67598 w 67598"/>
                  <a:gd name="connsiteY7" fmla="*/ 15376 h 125241"/>
                  <a:gd name="connsiteX8" fmla="*/ 52358 w 67598"/>
                  <a:gd name="connsiteY8" fmla="*/ 5216 h 125241"/>
                  <a:gd name="connsiteX9" fmla="*/ 37118 w 67598"/>
                  <a:gd name="connsiteY9" fmla="*/ 136 h 125241"/>
                  <a:gd name="connsiteX10" fmla="*/ 1558 w 67598"/>
                  <a:gd name="connsiteY10" fmla="*/ 10296 h 12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598" h="125241">
                    <a:moveTo>
                      <a:pt x="1558" y="10296"/>
                    </a:moveTo>
                    <a:lnTo>
                      <a:pt x="1558" y="10296"/>
                    </a:lnTo>
                    <a:cubicBezTo>
                      <a:pt x="3251" y="47549"/>
                      <a:pt x="-5681" y="86858"/>
                      <a:pt x="6638" y="122056"/>
                    </a:cubicBezTo>
                    <a:cubicBezTo>
                      <a:pt x="10176" y="132164"/>
                      <a:pt x="26958" y="115283"/>
                      <a:pt x="37118" y="111896"/>
                    </a:cubicBezTo>
                    <a:lnTo>
                      <a:pt x="52358" y="106816"/>
                    </a:lnTo>
                    <a:cubicBezTo>
                      <a:pt x="54051" y="94963"/>
                      <a:pt x="55090" y="82997"/>
                      <a:pt x="57438" y="71256"/>
                    </a:cubicBezTo>
                    <a:cubicBezTo>
                      <a:pt x="58488" y="66005"/>
                      <a:pt x="61560" y="61284"/>
                      <a:pt x="62518" y="56016"/>
                    </a:cubicBezTo>
                    <a:cubicBezTo>
                      <a:pt x="64960" y="42584"/>
                      <a:pt x="65905" y="28923"/>
                      <a:pt x="67598" y="15376"/>
                    </a:cubicBezTo>
                    <a:cubicBezTo>
                      <a:pt x="62518" y="11989"/>
                      <a:pt x="57819" y="7946"/>
                      <a:pt x="52358" y="5216"/>
                    </a:cubicBezTo>
                    <a:cubicBezTo>
                      <a:pt x="47569" y="2821"/>
                      <a:pt x="42090" y="2125"/>
                      <a:pt x="37118" y="136"/>
                    </a:cubicBezTo>
                    <a:cubicBezTo>
                      <a:pt x="33602" y="-1270"/>
                      <a:pt x="7485" y="8603"/>
                      <a:pt x="1558" y="102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7472680" y="4107753"/>
                <a:ext cx="71160" cy="123887"/>
              </a:xfrm>
              <a:custGeom>
                <a:avLst/>
                <a:gdLst>
                  <a:gd name="connsiteX0" fmla="*/ 5080 w 71160"/>
                  <a:gd name="connsiteY0" fmla="*/ 22287 h 123887"/>
                  <a:gd name="connsiteX1" fmla="*/ 5080 w 71160"/>
                  <a:gd name="connsiteY1" fmla="*/ 22287 h 123887"/>
                  <a:gd name="connsiteX2" fmla="*/ 0 w 71160"/>
                  <a:gd name="connsiteY2" fmla="*/ 98487 h 123887"/>
                  <a:gd name="connsiteX3" fmla="*/ 5080 w 71160"/>
                  <a:gd name="connsiteY3" fmla="*/ 113727 h 123887"/>
                  <a:gd name="connsiteX4" fmla="*/ 35560 w 71160"/>
                  <a:gd name="connsiteY4" fmla="*/ 118807 h 123887"/>
                  <a:gd name="connsiteX5" fmla="*/ 50800 w 71160"/>
                  <a:gd name="connsiteY5" fmla="*/ 123887 h 123887"/>
                  <a:gd name="connsiteX6" fmla="*/ 60960 w 71160"/>
                  <a:gd name="connsiteY6" fmla="*/ 108647 h 123887"/>
                  <a:gd name="connsiteX7" fmla="*/ 71120 w 71160"/>
                  <a:gd name="connsiteY7" fmla="*/ 52767 h 123887"/>
                  <a:gd name="connsiteX8" fmla="*/ 66040 w 71160"/>
                  <a:gd name="connsiteY8" fmla="*/ 1967 h 123887"/>
                  <a:gd name="connsiteX9" fmla="*/ 5080 w 71160"/>
                  <a:gd name="connsiteY9" fmla="*/ 22287 h 12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160" h="123887">
                    <a:moveTo>
                      <a:pt x="5080" y="22287"/>
                    </a:moveTo>
                    <a:lnTo>
                      <a:pt x="5080" y="22287"/>
                    </a:lnTo>
                    <a:cubicBezTo>
                      <a:pt x="3387" y="47687"/>
                      <a:pt x="0" y="73031"/>
                      <a:pt x="0" y="98487"/>
                    </a:cubicBezTo>
                    <a:cubicBezTo>
                      <a:pt x="0" y="103842"/>
                      <a:pt x="431" y="111070"/>
                      <a:pt x="5080" y="113727"/>
                    </a:cubicBezTo>
                    <a:cubicBezTo>
                      <a:pt x="14023" y="118837"/>
                      <a:pt x="25505" y="116573"/>
                      <a:pt x="35560" y="118807"/>
                    </a:cubicBezTo>
                    <a:cubicBezTo>
                      <a:pt x="40787" y="119969"/>
                      <a:pt x="45720" y="122194"/>
                      <a:pt x="50800" y="123887"/>
                    </a:cubicBezTo>
                    <a:cubicBezTo>
                      <a:pt x="54187" y="118807"/>
                      <a:pt x="58555" y="114259"/>
                      <a:pt x="60960" y="108647"/>
                    </a:cubicBezTo>
                    <a:cubicBezTo>
                      <a:pt x="66093" y="96671"/>
                      <a:pt x="69943" y="61007"/>
                      <a:pt x="71120" y="52767"/>
                    </a:cubicBezTo>
                    <a:cubicBezTo>
                      <a:pt x="69427" y="35834"/>
                      <a:pt x="74615" y="16667"/>
                      <a:pt x="66040" y="1967"/>
                    </a:cubicBezTo>
                    <a:cubicBezTo>
                      <a:pt x="60644" y="-7284"/>
                      <a:pt x="15240" y="18900"/>
                      <a:pt x="5080" y="222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7721600" y="4201160"/>
                <a:ext cx="182880" cy="76200"/>
              </a:xfrm>
              <a:custGeom>
                <a:avLst/>
                <a:gdLst>
                  <a:gd name="connsiteX0" fmla="*/ 0 w 182880"/>
                  <a:gd name="connsiteY0" fmla="*/ 5080 h 76200"/>
                  <a:gd name="connsiteX1" fmla="*/ 0 w 182880"/>
                  <a:gd name="connsiteY1" fmla="*/ 5080 h 76200"/>
                  <a:gd name="connsiteX2" fmla="*/ 5080 w 182880"/>
                  <a:gd name="connsiteY2" fmla="*/ 71120 h 76200"/>
                  <a:gd name="connsiteX3" fmla="*/ 20320 w 182880"/>
                  <a:gd name="connsiteY3" fmla="*/ 76200 h 76200"/>
                  <a:gd name="connsiteX4" fmla="*/ 81280 w 182880"/>
                  <a:gd name="connsiteY4" fmla="*/ 71120 h 76200"/>
                  <a:gd name="connsiteX5" fmla="*/ 106680 w 182880"/>
                  <a:gd name="connsiteY5" fmla="*/ 66040 h 76200"/>
                  <a:gd name="connsiteX6" fmla="*/ 167640 w 182880"/>
                  <a:gd name="connsiteY6" fmla="*/ 60960 h 76200"/>
                  <a:gd name="connsiteX7" fmla="*/ 177800 w 182880"/>
                  <a:gd name="connsiteY7" fmla="*/ 30480 h 76200"/>
                  <a:gd name="connsiteX8" fmla="*/ 182880 w 182880"/>
                  <a:gd name="connsiteY8" fmla="*/ 15240 h 76200"/>
                  <a:gd name="connsiteX9" fmla="*/ 132080 w 182880"/>
                  <a:gd name="connsiteY9" fmla="*/ 0 h 76200"/>
                  <a:gd name="connsiteX10" fmla="*/ 0 w 182880"/>
                  <a:gd name="connsiteY10" fmla="*/ 508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2880" h="76200">
                    <a:moveTo>
                      <a:pt x="0" y="5080"/>
                    </a:moveTo>
                    <a:lnTo>
                      <a:pt x="0" y="5080"/>
                    </a:lnTo>
                    <a:cubicBezTo>
                      <a:pt x="1693" y="27093"/>
                      <a:pt x="-985" y="49891"/>
                      <a:pt x="5080" y="71120"/>
                    </a:cubicBezTo>
                    <a:cubicBezTo>
                      <a:pt x="6551" y="76269"/>
                      <a:pt x="14965" y="76200"/>
                      <a:pt x="20320" y="76200"/>
                    </a:cubicBezTo>
                    <a:cubicBezTo>
                      <a:pt x="40710" y="76200"/>
                      <a:pt x="60960" y="72813"/>
                      <a:pt x="81280" y="71120"/>
                    </a:cubicBezTo>
                    <a:cubicBezTo>
                      <a:pt x="89747" y="69427"/>
                      <a:pt x="98105" y="67049"/>
                      <a:pt x="106680" y="66040"/>
                    </a:cubicBezTo>
                    <a:cubicBezTo>
                      <a:pt x="126931" y="63658"/>
                      <a:pt x="149402" y="70079"/>
                      <a:pt x="167640" y="60960"/>
                    </a:cubicBezTo>
                    <a:cubicBezTo>
                      <a:pt x="177219" y="56171"/>
                      <a:pt x="174413" y="40640"/>
                      <a:pt x="177800" y="30480"/>
                    </a:cubicBezTo>
                    <a:lnTo>
                      <a:pt x="182880" y="15240"/>
                    </a:lnTo>
                    <a:cubicBezTo>
                      <a:pt x="162223" y="1469"/>
                      <a:pt x="164769" y="0"/>
                      <a:pt x="132080" y="0"/>
                    </a:cubicBezTo>
                    <a:cubicBezTo>
                      <a:pt x="88021" y="0"/>
                      <a:pt x="22013" y="4233"/>
                      <a:pt x="0" y="50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6903720" y="4368644"/>
                <a:ext cx="168670" cy="66196"/>
              </a:xfrm>
              <a:custGeom>
                <a:avLst/>
                <a:gdLst>
                  <a:gd name="connsiteX0" fmla="*/ 0 w 168670"/>
                  <a:gd name="connsiteY0" fmla="*/ 10316 h 66196"/>
                  <a:gd name="connsiteX1" fmla="*/ 0 w 168670"/>
                  <a:gd name="connsiteY1" fmla="*/ 10316 h 66196"/>
                  <a:gd name="connsiteX2" fmla="*/ 15240 w 168670"/>
                  <a:gd name="connsiteY2" fmla="*/ 50956 h 66196"/>
                  <a:gd name="connsiteX3" fmla="*/ 30480 w 168670"/>
                  <a:gd name="connsiteY3" fmla="*/ 61116 h 66196"/>
                  <a:gd name="connsiteX4" fmla="*/ 91440 w 168670"/>
                  <a:gd name="connsiteY4" fmla="*/ 66196 h 66196"/>
                  <a:gd name="connsiteX5" fmla="*/ 132080 w 168670"/>
                  <a:gd name="connsiteY5" fmla="*/ 61116 h 66196"/>
                  <a:gd name="connsiteX6" fmla="*/ 147320 w 168670"/>
                  <a:gd name="connsiteY6" fmla="*/ 50956 h 66196"/>
                  <a:gd name="connsiteX7" fmla="*/ 162560 w 168670"/>
                  <a:gd name="connsiteY7" fmla="*/ 45876 h 66196"/>
                  <a:gd name="connsiteX8" fmla="*/ 162560 w 168670"/>
                  <a:gd name="connsiteY8" fmla="*/ 5236 h 66196"/>
                  <a:gd name="connsiteX9" fmla="*/ 147320 w 168670"/>
                  <a:gd name="connsiteY9" fmla="*/ 156 h 66196"/>
                  <a:gd name="connsiteX10" fmla="*/ 0 w 168670"/>
                  <a:gd name="connsiteY10" fmla="*/ 10316 h 66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8670" h="66196">
                    <a:moveTo>
                      <a:pt x="0" y="10316"/>
                    </a:moveTo>
                    <a:lnTo>
                      <a:pt x="0" y="10316"/>
                    </a:lnTo>
                    <a:cubicBezTo>
                      <a:pt x="5080" y="23863"/>
                      <a:pt x="7796" y="38550"/>
                      <a:pt x="15240" y="50956"/>
                    </a:cubicBezTo>
                    <a:cubicBezTo>
                      <a:pt x="18381" y="56191"/>
                      <a:pt x="24493" y="59919"/>
                      <a:pt x="30480" y="61116"/>
                    </a:cubicBezTo>
                    <a:cubicBezTo>
                      <a:pt x="50474" y="65115"/>
                      <a:pt x="71120" y="64503"/>
                      <a:pt x="91440" y="66196"/>
                    </a:cubicBezTo>
                    <a:cubicBezTo>
                      <a:pt x="104987" y="64503"/>
                      <a:pt x="118909" y="64708"/>
                      <a:pt x="132080" y="61116"/>
                    </a:cubicBezTo>
                    <a:cubicBezTo>
                      <a:pt x="137970" y="59510"/>
                      <a:pt x="141859" y="53686"/>
                      <a:pt x="147320" y="50956"/>
                    </a:cubicBezTo>
                    <a:cubicBezTo>
                      <a:pt x="152109" y="48561"/>
                      <a:pt x="157480" y="47569"/>
                      <a:pt x="162560" y="45876"/>
                    </a:cubicBezTo>
                    <a:cubicBezTo>
                      <a:pt x="167413" y="31316"/>
                      <a:pt x="173458" y="21583"/>
                      <a:pt x="162560" y="5236"/>
                    </a:cubicBezTo>
                    <a:cubicBezTo>
                      <a:pt x="159590" y="781"/>
                      <a:pt x="152672" y="341"/>
                      <a:pt x="147320" y="156"/>
                    </a:cubicBezTo>
                    <a:cubicBezTo>
                      <a:pt x="103319" y="-1361"/>
                      <a:pt x="24553" y="8623"/>
                      <a:pt x="0" y="103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7217163" y="4365104"/>
                <a:ext cx="163149" cy="105870"/>
              </a:xfrm>
              <a:custGeom>
                <a:avLst/>
                <a:gdLst>
                  <a:gd name="connsiteX0" fmla="*/ 0 w 163149"/>
                  <a:gd name="connsiteY0" fmla="*/ 55880 h 87495"/>
                  <a:gd name="connsiteX1" fmla="*/ 0 w 163149"/>
                  <a:gd name="connsiteY1" fmla="*/ 55880 h 87495"/>
                  <a:gd name="connsiteX2" fmla="*/ 35560 w 163149"/>
                  <a:gd name="connsiteY2" fmla="*/ 86360 h 87495"/>
                  <a:gd name="connsiteX3" fmla="*/ 111760 w 163149"/>
                  <a:gd name="connsiteY3" fmla="*/ 76200 h 87495"/>
                  <a:gd name="connsiteX4" fmla="*/ 127000 w 163149"/>
                  <a:gd name="connsiteY4" fmla="*/ 71120 h 87495"/>
                  <a:gd name="connsiteX5" fmla="*/ 157480 w 163149"/>
                  <a:gd name="connsiteY5" fmla="*/ 50800 h 87495"/>
                  <a:gd name="connsiteX6" fmla="*/ 157480 w 163149"/>
                  <a:gd name="connsiteY6" fmla="*/ 5080 h 87495"/>
                  <a:gd name="connsiteX7" fmla="*/ 142240 w 163149"/>
                  <a:gd name="connsiteY7" fmla="*/ 0 h 87495"/>
                  <a:gd name="connsiteX8" fmla="*/ 40640 w 163149"/>
                  <a:gd name="connsiteY8" fmla="*/ 5080 h 87495"/>
                  <a:gd name="connsiteX9" fmla="*/ 25400 w 163149"/>
                  <a:gd name="connsiteY9" fmla="*/ 10160 h 87495"/>
                  <a:gd name="connsiteX10" fmla="*/ 10160 w 163149"/>
                  <a:gd name="connsiteY10" fmla="*/ 20320 h 87495"/>
                  <a:gd name="connsiteX11" fmla="*/ 0 w 163149"/>
                  <a:gd name="connsiteY11" fmla="*/ 55880 h 8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49" h="87495">
                    <a:moveTo>
                      <a:pt x="0" y="55880"/>
                    </a:moveTo>
                    <a:lnTo>
                      <a:pt x="0" y="55880"/>
                    </a:lnTo>
                    <a:cubicBezTo>
                      <a:pt x="11853" y="66040"/>
                      <a:pt x="20518" y="82182"/>
                      <a:pt x="35560" y="86360"/>
                    </a:cubicBezTo>
                    <a:cubicBezTo>
                      <a:pt x="50751" y="90580"/>
                      <a:pt x="91079" y="82109"/>
                      <a:pt x="111760" y="76200"/>
                    </a:cubicBezTo>
                    <a:cubicBezTo>
                      <a:pt x="116909" y="74729"/>
                      <a:pt x="122319" y="73721"/>
                      <a:pt x="127000" y="71120"/>
                    </a:cubicBezTo>
                    <a:cubicBezTo>
                      <a:pt x="137674" y="65190"/>
                      <a:pt x="157480" y="50800"/>
                      <a:pt x="157480" y="50800"/>
                    </a:cubicBezTo>
                    <a:cubicBezTo>
                      <a:pt x="161336" y="35378"/>
                      <a:pt x="168033" y="20910"/>
                      <a:pt x="157480" y="5080"/>
                    </a:cubicBezTo>
                    <a:cubicBezTo>
                      <a:pt x="154510" y="625"/>
                      <a:pt x="147320" y="1693"/>
                      <a:pt x="142240" y="0"/>
                    </a:cubicBezTo>
                    <a:cubicBezTo>
                      <a:pt x="108373" y="1693"/>
                      <a:pt x="74421" y="2142"/>
                      <a:pt x="40640" y="5080"/>
                    </a:cubicBezTo>
                    <a:cubicBezTo>
                      <a:pt x="35305" y="5544"/>
                      <a:pt x="30189" y="7765"/>
                      <a:pt x="25400" y="10160"/>
                    </a:cubicBezTo>
                    <a:cubicBezTo>
                      <a:pt x="19939" y="12890"/>
                      <a:pt x="14477" y="16003"/>
                      <a:pt x="10160" y="20320"/>
                    </a:cubicBezTo>
                    <a:cubicBezTo>
                      <a:pt x="7483" y="22997"/>
                      <a:pt x="1693" y="49953"/>
                      <a:pt x="0" y="558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1617455" y="2293340"/>
              <a:ext cx="32573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(1)</a:t>
              </a:r>
              <a:endParaRPr lang="zh-CN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077777" y="1930872"/>
              <a:ext cx="32573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(2)</a:t>
              </a:r>
              <a:endParaRPr lang="zh-CN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123505" y="1496558"/>
              <a:ext cx="32573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(3)</a:t>
              </a:r>
              <a:endParaRPr lang="zh-CN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251253" y="2068062"/>
              <a:ext cx="32573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(4)</a:t>
              </a:r>
              <a:endParaRPr lang="zh-CN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506549" y="1789024"/>
              <a:ext cx="32573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(5)</a:t>
              </a:r>
              <a:endParaRPr lang="zh-CN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775160" y="1849312"/>
              <a:ext cx="32573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(6)</a:t>
              </a:r>
              <a:endParaRPr lang="zh-CN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478394" y="2068209"/>
              <a:ext cx="32573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(7)</a:t>
              </a:r>
              <a:endParaRPr lang="zh-CN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582792" y="2373302"/>
              <a:ext cx="32573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(8)</a:t>
              </a:r>
              <a:endParaRPr lang="zh-CN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6446653" y="1948592"/>
              <a:ext cx="32573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(9)</a:t>
              </a:r>
              <a:endParaRPr lang="zh-CN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772383" y="2076371"/>
              <a:ext cx="38985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(10)</a:t>
              </a:r>
              <a:endParaRPr lang="zh-CN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054805" y="2278143"/>
              <a:ext cx="38985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(11)</a:t>
              </a:r>
              <a:endParaRPr lang="zh-CN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808869" y="2524172"/>
              <a:ext cx="38985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(12)</a:t>
              </a:r>
              <a:endParaRPr lang="zh-CN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6555278" y="2720764"/>
              <a:ext cx="38985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(13)</a:t>
              </a:r>
              <a:endParaRPr lang="zh-CN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6974932" y="2861831"/>
              <a:ext cx="38985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(14)</a:t>
              </a:r>
              <a:endParaRPr lang="zh-CN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7344216" y="2351353"/>
              <a:ext cx="38985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(15)</a:t>
              </a:r>
              <a:endParaRPr lang="zh-CN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7452310" y="2639588"/>
              <a:ext cx="38985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(16)</a:t>
              </a:r>
              <a:endParaRPr lang="zh-CN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1445992" y="1691673"/>
              <a:ext cx="335028" cy="185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(17)</a:t>
              </a:r>
              <a:endParaRPr lang="zh-CN" altLang="en-US" sz="900" b="1" dirty="0"/>
            </a:p>
          </p:txBody>
        </p:sp>
        <p:sp>
          <p:nvSpPr>
            <p:cNvPr id="119" name="矩形 118"/>
            <p:cNvSpPr/>
            <p:nvPr/>
          </p:nvSpPr>
          <p:spPr>
            <a:xfrm>
              <a:off x="2245230" y="1366708"/>
              <a:ext cx="335028" cy="185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(18)</a:t>
              </a:r>
              <a:endParaRPr lang="zh-CN" altLang="en-US" sz="900" b="1" dirty="0"/>
            </a:p>
          </p:txBody>
        </p:sp>
        <p:sp>
          <p:nvSpPr>
            <p:cNvPr id="124" name="矩形 123"/>
            <p:cNvSpPr/>
            <p:nvPr/>
          </p:nvSpPr>
          <p:spPr>
            <a:xfrm>
              <a:off x="3784515" y="1367442"/>
              <a:ext cx="335028" cy="185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(19)</a:t>
              </a:r>
              <a:endParaRPr lang="zh-CN" altLang="en-US" sz="900" b="1" dirty="0"/>
            </a:p>
          </p:txBody>
        </p:sp>
        <p:sp>
          <p:nvSpPr>
            <p:cNvPr id="125" name="矩形 124"/>
            <p:cNvSpPr/>
            <p:nvPr/>
          </p:nvSpPr>
          <p:spPr>
            <a:xfrm>
              <a:off x="3942121" y="1626585"/>
              <a:ext cx="335028" cy="185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(20)</a:t>
              </a:r>
              <a:endParaRPr lang="zh-CN" altLang="en-US" sz="900" b="1" dirty="0"/>
            </a:p>
          </p:txBody>
        </p:sp>
        <p:sp>
          <p:nvSpPr>
            <p:cNvPr id="126" name="矩形 125"/>
            <p:cNvSpPr/>
            <p:nvPr/>
          </p:nvSpPr>
          <p:spPr>
            <a:xfrm>
              <a:off x="5101634" y="1608373"/>
              <a:ext cx="335028" cy="185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(21)</a:t>
              </a:r>
              <a:endParaRPr lang="zh-CN" altLang="en-US" sz="900" b="1" dirty="0"/>
            </a:p>
          </p:txBody>
        </p:sp>
      </p:grpSp>
      <p:graphicFrame>
        <p:nvGraphicFramePr>
          <p:cNvPr id="108" name="表格 107"/>
          <p:cNvGraphicFramePr>
            <a:graphicFrameLocks noGrp="1"/>
          </p:cNvGraphicFramePr>
          <p:nvPr/>
        </p:nvGraphicFramePr>
        <p:xfrm>
          <a:off x="115702" y="3348959"/>
          <a:ext cx="2781345" cy="29062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3737"/>
                <a:gridCol w="975554"/>
                <a:gridCol w="701716"/>
                <a:gridCol w="510338"/>
              </a:tblGrid>
              <a:tr h="5456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No.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Base site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TP</a:t>
                      </a:r>
                    </a:p>
                    <a:p>
                      <a:pPr algn="ctr"/>
                      <a:r>
                        <a:rPr lang="en-US" altLang="zh-CN" sz="1200" dirty="0"/>
                        <a:t>(</a:t>
                      </a:r>
                      <a:r>
                        <a:rPr lang="en-US" altLang="zh-CN" sz="1200" dirty="0" err="1"/>
                        <a:t>TWh</a:t>
                      </a:r>
                      <a:r>
                        <a:rPr lang="en-US" altLang="zh-CN" sz="1200" dirty="0"/>
                        <a:t>/y)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ICP</a:t>
                      </a:r>
                    </a:p>
                    <a:p>
                      <a:pPr algn="ctr"/>
                      <a:r>
                        <a:rPr lang="en-US" altLang="zh-CN" sz="1200" dirty="0"/>
                        <a:t>(GW)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640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/>
                        <a:t>(1)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/>
                        <a:t>Zag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/>
                        <a:t>226.5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/>
                        <a:t>110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(2)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Zagora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164.7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80</a:t>
                      </a:r>
                      <a:endParaRPr lang="zh-CN" altLang="en-US" sz="1200" dirty="0"/>
                    </a:p>
                  </a:txBody>
                  <a:tcPr/>
                </a:tc>
              </a:tr>
              <a:tr h="26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(3)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Laghouat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514.8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250</a:t>
                      </a:r>
                      <a:endParaRPr lang="zh-CN" altLang="en-US" sz="1200" dirty="0"/>
                    </a:p>
                  </a:txBody>
                  <a:tcPr/>
                </a:tc>
              </a:tr>
              <a:tr h="2861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(4)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Ouargla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629.1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320</a:t>
                      </a:r>
                      <a:endParaRPr lang="zh-CN" altLang="en-US" sz="1200" dirty="0"/>
                    </a:p>
                  </a:txBody>
                  <a:tcPr/>
                </a:tc>
              </a:tr>
              <a:tr h="26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(5)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Remada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100.6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50</a:t>
                      </a:r>
                      <a:endParaRPr lang="zh-CN" altLang="en-US" sz="1200" dirty="0"/>
                    </a:p>
                  </a:txBody>
                  <a:tcPr/>
                </a:tc>
              </a:tr>
              <a:tr h="26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(6)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Jawsh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196.6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100</a:t>
                      </a:r>
                      <a:endParaRPr lang="zh-CN" altLang="en-US" sz="1200" dirty="0"/>
                    </a:p>
                  </a:txBody>
                  <a:tcPr/>
                </a:tc>
              </a:tr>
              <a:tr h="2699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(7)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Minya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359.4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160</a:t>
                      </a:r>
                      <a:endParaRPr lang="zh-CN" altLang="en-US" sz="1200" dirty="0"/>
                    </a:p>
                  </a:txBody>
                  <a:tcPr/>
                </a:tc>
              </a:tr>
              <a:tr h="4284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(8)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Aswan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304.2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130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9" name="表格 108"/>
          <p:cNvGraphicFramePr>
            <a:graphicFrameLocks noGrp="1"/>
          </p:cNvGraphicFramePr>
          <p:nvPr/>
        </p:nvGraphicFramePr>
        <p:xfrm>
          <a:off x="2930242" y="3345118"/>
          <a:ext cx="3113451" cy="29349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6674"/>
                <a:gridCol w="1361108"/>
                <a:gridCol w="684394"/>
                <a:gridCol w="571275"/>
              </a:tblGrid>
              <a:tr h="5456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No.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Base site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TP</a:t>
                      </a:r>
                    </a:p>
                    <a:p>
                      <a:pPr algn="ctr"/>
                      <a:r>
                        <a:rPr lang="en-US" altLang="zh-CN" sz="1200" dirty="0"/>
                        <a:t>(</a:t>
                      </a:r>
                      <a:r>
                        <a:rPr lang="en-US" altLang="zh-CN" sz="1200" dirty="0" err="1"/>
                        <a:t>TWh</a:t>
                      </a:r>
                      <a:r>
                        <a:rPr lang="en-US" altLang="zh-CN" sz="1200" dirty="0"/>
                        <a:t>/y)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ICP</a:t>
                      </a:r>
                    </a:p>
                    <a:p>
                      <a:pPr algn="ctr"/>
                      <a:r>
                        <a:rPr lang="en-US" altLang="zh-CN" sz="1200" dirty="0"/>
                        <a:t>(GW)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640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/>
                        <a:t>(9)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/>
                        <a:t>Tabuk(</a:t>
                      </a:r>
                      <a:r>
                        <a:rPr lang="en-US" altLang="zh-CN" sz="900" kern="1200" dirty="0"/>
                        <a:t>160km</a:t>
                      </a:r>
                      <a:r>
                        <a:rPr lang="en-US" altLang="zh-CN" sz="1200" kern="1200" dirty="0"/>
                        <a:t>)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/>
                        <a:t>489.6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/>
                        <a:t>110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(10)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Buraydah</a:t>
                      </a:r>
                      <a:r>
                        <a:rPr lang="en-US" altLang="zh-CN" sz="1200" dirty="0"/>
                        <a:t>(</a:t>
                      </a:r>
                      <a:r>
                        <a:rPr lang="en-US" altLang="zh-CN" sz="900" dirty="0"/>
                        <a:t>140km</a:t>
                      </a:r>
                      <a:r>
                        <a:rPr lang="en-US" altLang="zh-CN" sz="1200" dirty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428.6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80</a:t>
                      </a:r>
                      <a:endParaRPr lang="zh-CN" altLang="en-US" sz="1200" dirty="0"/>
                    </a:p>
                  </a:txBody>
                  <a:tcPr/>
                </a:tc>
              </a:tr>
              <a:tr h="26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(11)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Riyadh(</a:t>
                      </a:r>
                      <a:r>
                        <a:rPr lang="en-US" altLang="zh-CN" sz="900" dirty="0"/>
                        <a:t>140km</a:t>
                      </a:r>
                      <a:r>
                        <a:rPr lang="en-US" altLang="zh-CN" sz="1200" dirty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533.3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114</a:t>
                      </a:r>
                      <a:endParaRPr lang="zh-CN" altLang="en-US" sz="1200" dirty="0"/>
                    </a:p>
                  </a:txBody>
                  <a:tcPr/>
                </a:tc>
              </a:tr>
              <a:tr h="2861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(12)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Aflaj</a:t>
                      </a:r>
                      <a:r>
                        <a:rPr lang="en-US" altLang="zh-CN" sz="1200" dirty="0"/>
                        <a:t>(</a:t>
                      </a:r>
                      <a:r>
                        <a:rPr lang="en-US" altLang="zh-CN" sz="900" dirty="0"/>
                        <a:t>60km</a:t>
                      </a:r>
                      <a:r>
                        <a:rPr lang="en-US" altLang="zh-CN" sz="1200" dirty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471.7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103</a:t>
                      </a:r>
                      <a:endParaRPr lang="zh-CN" altLang="en-US" sz="1200" dirty="0"/>
                    </a:p>
                  </a:txBody>
                  <a:tcPr/>
                </a:tc>
              </a:tr>
              <a:tr h="26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(13)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Umm Al </a:t>
                      </a:r>
                      <a:r>
                        <a:rPr lang="en-US" altLang="zh-CN" sz="1100" dirty="0" err="1"/>
                        <a:t>Melh</a:t>
                      </a:r>
                      <a:r>
                        <a:rPr lang="en-US" altLang="zh-CN" sz="1100" dirty="0"/>
                        <a:t> </a:t>
                      </a:r>
                      <a:r>
                        <a:rPr lang="en-US" altLang="zh-CN" sz="1200" dirty="0"/>
                        <a:t>(</a:t>
                      </a:r>
                      <a:r>
                        <a:rPr lang="en-US" altLang="zh-CN" sz="900" dirty="0"/>
                        <a:t>145km</a:t>
                      </a:r>
                      <a:r>
                        <a:rPr lang="en-US" altLang="zh-CN" sz="1200" dirty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456.1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40</a:t>
                      </a:r>
                      <a:endParaRPr lang="zh-CN" altLang="en-US" sz="1200" dirty="0"/>
                    </a:p>
                  </a:txBody>
                  <a:tcPr/>
                </a:tc>
              </a:tr>
              <a:tr h="26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(14)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Sharurah</a:t>
                      </a:r>
                      <a:r>
                        <a:rPr lang="en-US" altLang="zh-CN" sz="1200" dirty="0"/>
                        <a:t>(</a:t>
                      </a:r>
                      <a:r>
                        <a:rPr lang="en-US" altLang="zh-CN" sz="900" dirty="0"/>
                        <a:t>100km</a:t>
                      </a:r>
                      <a:r>
                        <a:rPr lang="en-US" altLang="zh-CN" sz="1200" dirty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456.1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68</a:t>
                      </a:r>
                      <a:endParaRPr lang="zh-CN" altLang="en-US" sz="1200" dirty="0"/>
                    </a:p>
                  </a:txBody>
                  <a:tcPr/>
                </a:tc>
              </a:tr>
              <a:tr h="2699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(15)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Jizan(</a:t>
                      </a:r>
                      <a:r>
                        <a:rPr lang="en-US" altLang="zh-CN" sz="900" dirty="0"/>
                        <a:t>240km</a:t>
                      </a:r>
                      <a:r>
                        <a:rPr lang="en-US" altLang="zh-CN" sz="1200" dirty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431.1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40</a:t>
                      </a:r>
                      <a:endParaRPr lang="zh-CN" altLang="en-US" sz="1200" dirty="0"/>
                    </a:p>
                  </a:txBody>
                  <a:tcPr/>
                </a:tc>
              </a:tr>
              <a:tr h="4284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(16)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…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Obailah</a:t>
                      </a:r>
                      <a:r>
                        <a:rPr lang="en-US" altLang="zh-CN" sz="1200" dirty="0"/>
                        <a:t>(</a:t>
                      </a:r>
                      <a:r>
                        <a:rPr lang="en-US" altLang="zh-CN" sz="900" dirty="0"/>
                        <a:t>270km</a:t>
                      </a:r>
                      <a:r>
                        <a:rPr lang="en-US" altLang="zh-CN" sz="1200" dirty="0"/>
                        <a:t>)</a:t>
                      </a:r>
                    </a:p>
                    <a:p>
                      <a:pPr algn="ctr"/>
                      <a:r>
                        <a:rPr lang="en-US" altLang="zh-CN" sz="1200" dirty="0"/>
                        <a:t>…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476.8</a:t>
                      </a:r>
                    </a:p>
                    <a:p>
                      <a:pPr algn="ctr"/>
                      <a:r>
                        <a:rPr lang="en-US" altLang="zh-CN" sz="1200" dirty="0"/>
                        <a:t>…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45</a:t>
                      </a:r>
                    </a:p>
                    <a:p>
                      <a:pPr algn="ctr"/>
                      <a:r>
                        <a:rPr lang="en-US" altLang="zh-CN" sz="1200" dirty="0"/>
                        <a:t>…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0" name="文本框 7"/>
          <p:cNvSpPr txBox="1">
            <a:spLocks noChangeArrowheads="1"/>
          </p:cNvSpPr>
          <p:nvPr/>
        </p:nvSpPr>
        <p:spPr bwMode="auto">
          <a:xfrm>
            <a:off x="115702" y="6307462"/>
            <a:ext cx="5157181" cy="2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defTabSz="316230"/>
            <a:r>
              <a:rPr lang="zh-CN" altLang="en-US" sz="97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*</a:t>
            </a:r>
            <a:r>
              <a:rPr lang="en-US" altLang="zh-CN" sz="97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Data from GEIDCO : Africa Energy Interconnection Planning Research Report, 2018</a:t>
            </a:r>
            <a:endParaRPr lang="zh-CN" altLang="en-US" sz="97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5" name="任意多边形: 形状 114"/>
          <p:cNvSpPr/>
          <p:nvPr/>
        </p:nvSpPr>
        <p:spPr>
          <a:xfrm>
            <a:off x="8465820" y="2324100"/>
            <a:ext cx="96958" cy="165255"/>
          </a:xfrm>
          <a:custGeom>
            <a:avLst/>
            <a:gdLst>
              <a:gd name="connsiteX0" fmla="*/ 0 w 96958"/>
              <a:gd name="connsiteY0" fmla="*/ 83820 h 165255"/>
              <a:gd name="connsiteX1" fmla="*/ 0 w 96958"/>
              <a:gd name="connsiteY1" fmla="*/ 83820 h 165255"/>
              <a:gd name="connsiteX2" fmla="*/ 53340 w 96958"/>
              <a:gd name="connsiteY2" fmla="*/ 160020 h 165255"/>
              <a:gd name="connsiteX3" fmla="*/ 68580 w 96958"/>
              <a:gd name="connsiteY3" fmla="*/ 137160 h 165255"/>
              <a:gd name="connsiteX4" fmla="*/ 83820 w 96958"/>
              <a:gd name="connsiteY4" fmla="*/ 91440 h 165255"/>
              <a:gd name="connsiteX5" fmla="*/ 68580 w 96958"/>
              <a:gd name="connsiteY5" fmla="*/ 0 h 165255"/>
              <a:gd name="connsiteX6" fmla="*/ 45720 w 96958"/>
              <a:gd name="connsiteY6" fmla="*/ 7620 h 165255"/>
              <a:gd name="connsiteX7" fmla="*/ 0 w 96958"/>
              <a:gd name="connsiteY7" fmla="*/ 83820 h 16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58" h="165255">
                <a:moveTo>
                  <a:pt x="0" y="83820"/>
                </a:moveTo>
                <a:lnTo>
                  <a:pt x="0" y="83820"/>
                </a:lnTo>
                <a:cubicBezTo>
                  <a:pt x="17780" y="109220"/>
                  <a:pt x="36142" y="185817"/>
                  <a:pt x="53340" y="160020"/>
                </a:cubicBezTo>
                <a:cubicBezTo>
                  <a:pt x="58420" y="152400"/>
                  <a:pt x="64861" y="145529"/>
                  <a:pt x="68580" y="137160"/>
                </a:cubicBezTo>
                <a:cubicBezTo>
                  <a:pt x="75104" y="122480"/>
                  <a:pt x="83820" y="91440"/>
                  <a:pt x="83820" y="91440"/>
                </a:cubicBezTo>
                <a:cubicBezTo>
                  <a:pt x="86931" y="57224"/>
                  <a:pt x="119555" y="0"/>
                  <a:pt x="68580" y="0"/>
                </a:cubicBezTo>
                <a:cubicBezTo>
                  <a:pt x="60548" y="0"/>
                  <a:pt x="53340" y="5080"/>
                  <a:pt x="45720" y="7620"/>
                </a:cubicBezTo>
                <a:cubicBezTo>
                  <a:pt x="12084" y="41256"/>
                  <a:pt x="7620" y="71120"/>
                  <a:pt x="0" y="8382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任意多边形: 形状 115"/>
          <p:cNvSpPr/>
          <p:nvPr/>
        </p:nvSpPr>
        <p:spPr>
          <a:xfrm>
            <a:off x="8387987" y="2865120"/>
            <a:ext cx="161653" cy="106680"/>
          </a:xfrm>
          <a:custGeom>
            <a:avLst/>
            <a:gdLst>
              <a:gd name="connsiteX0" fmla="*/ 138793 w 161653"/>
              <a:gd name="connsiteY0" fmla="*/ 0 h 106680"/>
              <a:gd name="connsiteX1" fmla="*/ 138793 w 161653"/>
              <a:gd name="connsiteY1" fmla="*/ 0 h 106680"/>
              <a:gd name="connsiteX2" fmla="*/ 77833 w 161653"/>
              <a:gd name="connsiteY2" fmla="*/ 30480 h 106680"/>
              <a:gd name="connsiteX3" fmla="*/ 54973 w 161653"/>
              <a:gd name="connsiteY3" fmla="*/ 38100 h 106680"/>
              <a:gd name="connsiteX4" fmla="*/ 9253 w 161653"/>
              <a:gd name="connsiteY4" fmla="*/ 68580 h 106680"/>
              <a:gd name="connsiteX5" fmla="*/ 1633 w 161653"/>
              <a:gd name="connsiteY5" fmla="*/ 91440 h 106680"/>
              <a:gd name="connsiteX6" fmla="*/ 47353 w 161653"/>
              <a:gd name="connsiteY6" fmla="*/ 106680 h 106680"/>
              <a:gd name="connsiteX7" fmla="*/ 70213 w 161653"/>
              <a:gd name="connsiteY7" fmla="*/ 99060 h 106680"/>
              <a:gd name="connsiteX8" fmla="*/ 131173 w 161653"/>
              <a:gd name="connsiteY8" fmla="*/ 91440 h 106680"/>
              <a:gd name="connsiteX9" fmla="*/ 154033 w 161653"/>
              <a:gd name="connsiteY9" fmla="*/ 76200 h 106680"/>
              <a:gd name="connsiteX10" fmla="*/ 161653 w 161653"/>
              <a:gd name="connsiteY10" fmla="*/ 53340 h 106680"/>
              <a:gd name="connsiteX11" fmla="*/ 138793 w 161653"/>
              <a:gd name="connsiteY11" fmla="*/ 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653" h="106680">
                <a:moveTo>
                  <a:pt x="138793" y="0"/>
                </a:moveTo>
                <a:lnTo>
                  <a:pt x="138793" y="0"/>
                </a:lnTo>
                <a:cubicBezTo>
                  <a:pt x="118473" y="10160"/>
                  <a:pt x="98515" y="21079"/>
                  <a:pt x="77833" y="30480"/>
                </a:cubicBezTo>
                <a:cubicBezTo>
                  <a:pt x="70521" y="33804"/>
                  <a:pt x="61994" y="34199"/>
                  <a:pt x="54973" y="38100"/>
                </a:cubicBezTo>
                <a:cubicBezTo>
                  <a:pt x="38962" y="46995"/>
                  <a:pt x="9253" y="68580"/>
                  <a:pt x="9253" y="68580"/>
                </a:cubicBezTo>
                <a:cubicBezTo>
                  <a:pt x="6713" y="76200"/>
                  <a:pt x="-4047" y="85760"/>
                  <a:pt x="1633" y="91440"/>
                </a:cubicBezTo>
                <a:cubicBezTo>
                  <a:pt x="12992" y="102799"/>
                  <a:pt x="47353" y="106680"/>
                  <a:pt x="47353" y="106680"/>
                </a:cubicBezTo>
                <a:cubicBezTo>
                  <a:pt x="54973" y="104140"/>
                  <a:pt x="62310" y="100497"/>
                  <a:pt x="70213" y="99060"/>
                </a:cubicBezTo>
                <a:cubicBezTo>
                  <a:pt x="90361" y="95397"/>
                  <a:pt x="111416" y="96828"/>
                  <a:pt x="131173" y="91440"/>
                </a:cubicBezTo>
                <a:cubicBezTo>
                  <a:pt x="140008" y="89030"/>
                  <a:pt x="146413" y="81280"/>
                  <a:pt x="154033" y="76200"/>
                </a:cubicBezTo>
                <a:cubicBezTo>
                  <a:pt x="156573" y="68580"/>
                  <a:pt x="161653" y="61372"/>
                  <a:pt x="161653" y="53340"/>
                </a:cubicBezTo>
                <a:cubicBezTo>
                  <a:pt x="161653" y="43924"/>
                  <a:pt x="142603" y="8890"/>
                  <a:pt x="138793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7" name="表格 116"/>
          <p:cNvGraphicFramePr>
            <a:graphicFrameLocks noGrp="1"/>
          </p:cNvGraphicFramePr>
          <p:nvPr/>
        </p:nvGraphicFramePr>
        <p:xfrm>
          <a:off x="6111135" y="3340649"/>
          <a:ext cx="2781345" cy="19291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7457"/>
                <a:gridCol w="1421350"/>
                <a:gridCol w="682538"/>
              </a:tblGrid>
              <a:tr h="5456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No.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Base site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ICP</a:t>
                      </a:r>
                    </a:p>
                    <a:p>
                      <a:pPr algn="ctr"/>
                      <a:r>
                        <a:rPr lang="en-US" altLang="zh-CN" sz="1200" dirty="0"/>
                        <a:t>(GW)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640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/>
                        <a:t>(17)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Essaouira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(18)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Ghazaouet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28</a:t>
                      </a:r>
                      <a:endParaRPr lang="zh-CN" altLang="en-US" sz="1200" dirty="0"/>
                    </a:p>
                  </a:txBody>
                  <a:tcPr/>
                </a:tc>
              </a:tr>
              <a:tr h="26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(19)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Monastir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8</a:t>
                      </a:r>
                      <a:endParaRPr lang="zh-CN" altLang="en-US" sz="1200" dirty="0"/>
                    </a:p>
                  </a:txBody>
                  <a:tcPr/>
                </a:tc>
              </a:tr>
              <a:tr h="2861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(20)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Misrata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28</a:t>
                      </a:r>
                      <a:endParaRPr lang="zh-CN" altLang="en-US" sz="1200" dirty="0"/>
                    </a:p>
                  </a:txBody>
                  <a:tcPr/>
                </a:tc>
              </a:tr>
              <a:tr h="26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(21)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Matruh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25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92280" y="6356351"/>
            <a:ext cx="2057400" cy="365125"/>
          </a:xfrm>
        </p:spPr>
        <p:txBody>
          <a:bodyPr/>
          <a:lstStyle/>
          <a:p>
            <a:fld id="{6AC94DEF-F173-4624-8E8C-3BCA2A875460}" type="slidenum">
              <a:rPr lang="en-US" altLang="zh-CN" smtClean="0">
                <a:cs typeface="Arial" panose="020B0604020202020204" pitchFamily="34" charset="0"/>
              </a:rPr>
              <a:t>10</a:t>
            </a:fld>
            <a:endParaRPr lang="en-US" altLang="zh-CN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60141" y="2956910"/>
            <a:ext cx="3199915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316230"/>
            <a:r>
              <a:rPr lang="en-US" altLang="zh-CN" sz="1110" b="1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Arab States as Inter-continental Energy Hub 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33608" y="1459967"/>
            <a:ext cx="8652979" cy="1308763"/>
            <a:chOff x="0" y="8830"/>
            <a:chExt cx="8474368" cy="692640"/>
          </a:xfrm>
        </p:grpSpPr>
        <p:sp>
          <p:nvSpPr>
            <p:cNvPr id="14" name="圆角矩形 8"/>
            <p:cNvSpPr/>
            <p:nvPr/>
          </p:nvSpPr>
          <p:spPr>
            <a:xfrm>
              <a:off x="0" y="8830"/>
              <a:ext cx="8462714" cy="692640"/>
            </a:xfrm>
            <a:prstGeom prst="roundRect">
              <a:avLst/>
            </a:prstGeom>
            <a:solidFill>
              <a:srgbClr val="BBE0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圆角矩形 4"/>
            <p:cNvSpPr txBox="1"/>
            <p:nvPr/>
          </p:nvSpPr>
          <p:spPr>
            <a:xfrm>
              <a:off x="101894" y="77033"/>
              <a:ext cx="8372474" cy="549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338" tIns="70338" rIns="70338" bIns="70338" numCol="1" spcCol="1270" anchor="ctr" anchorCtr="0">
              <a:noAutofit/>
            </a:bodyPr>
            <a:lstStyle/>
            <a:p>
              <a:pPr marL="263525" indent="-263525" defTabSz="820420">
                <a:spcAft>
                  <a:spcPts val="111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</a:pPr>
              <a:r>
                <a:rPr lang="en-US" altLang="zh-CN" sz="129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Located at the intersection of Asia, Africa and Europe, have huge potential for acting as a strategic clean energy platform for inter-continental and inter-regional interconnection and complementation;</a:t>
              </a:r>
            </a:p>
            <a:p>
              <a:pPr marL="263525" indent="-263525" defTabSz="820420">
                <a:spcAft>
                  <a:spcPts val="111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</a:pPr>
              <a:r>
                <a:rPr lang="en-US" altLang="zh-CN" sz="129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Supporting the realization of larger-scale and wider-area allocation and accommodation of clean energy;</a:t>
              </a:r>
            </a:p>
            <a:p>
              <a:pPr marL="263525" indent="-263525" defTabSz="820420">
                <a:spcAft>
                  <a:spcPts val="111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</a:pPr>
              <a:r>
                <a:rPr lang="en-US" altLang="zh-CN" sz="129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Creating new opportunities for clean energy development in Arab states, Asia, Africa and Europe.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339752" y="3240918"/>
            <a:ext cx="4254011" cy="2871219"/>
            <a:chOff x="4953000" y="2979056"/>
            <a:chExt cx="4608512" cy="2894464"/>
          </a:xfrm>
        </p:grpSpPr>
        <p:grpSp>
          <p:nvGrpSpPr>
            <p:cNvPr id="11" name="组合 10"/>
            <p:cNvGrpSpPr/>
            <p:nvPr/>
          </p:nvGrpSpPr>
          <p:grpSpPr>
            <a:xfrm>
              <a:off x="4953000" y="2979056"/>
              <a:ext cx="4608512" cy="2894464"/>
              <a:chOff x="5169024" y="1124744"/>
              <a:chExt cx="4392488" cy="2664296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9024" y="1124744"/>
                <a:ext cx="4392488" cy="2664296"/>
              </a:xfrm>
              <a:prstGeom prst="rect">
                <a:avLst/>
              </a:prstGeom>
            </p:spPr>
          </p:pic>
          <p:sp>
            <p:nvSpPr>
              <p:cNvPr id="5" name="椭圆 4"/>
              <p:cNvSpPr/>
              <p:nvPr/>
            </p:nvSpPr>
            <p:spPr bwMode="auto">
              <a:xfrm rot="600664">
                <a:off x="5508305" y="2099347"/>
                <a:ext cx="3981452" cy="669636"/>
              </a:xfrm>
              <a:prstGeom prst="ellipse">
                <a:avLst/>
              </a:prstGeom>
              <a:solidFill>
                <a:srgbClr val="FFFF00">
                  <a:alpha val="40000"/>
                </a:srgbClr>
              </a:solidFill>
              <a:ln w="9525">
                <a:noFill/>
                <a:miter lim="800000"/>
              </a:ln>
            </p:spPr>
            <p:txBody>
              <a:bodyPr lIns="0" tIns="0" rIns="0" bIns="0" rtlCol="0" anchor="ctr"/>
              <a:lstStyle/>
              <a:p>
                <a:pPr algn="ctr" eaLnBrk="0" hangingPunct="0"/>
                <a:r>
                  <a:rPr lang="en-US" altLang="zh-CN" b="1" dirty="0">
                    <a:solidFill>
                      <a:srgbClr val="333333"/>
                    </a:solidFill>
                    <a:ea typeface="+mn-ea"/>
                    <a:cs typeface="Arial" panose="020B0604020202020204" pitchFamily="34" charset="0"/>
                  </a:rPr>
                  <a:t>Arab states</a:t>
                </a:r>
              </a:p>
            </p:txBody>
          </p:sp>
          <p:sp>
            <p:nvSpPr>
              <p:cNvPr id="6" name="椭圆 5"/>
              <p:cNvSpPr/>
              <p:nvPr/>
            </p:nvSpPr>
            <p:spPr bwMode="auto">
              <a:xfrm>
                <a:off x="5529064" y="1193800"/>
                <a:ext cx="2566372" cy="653199"/>
              </a:xfrm>
              <a:prstGeom prst="ellipse">
                <a:avLst/>
              </a:prstGeom>
              <a:solidFill>
                <a:srgbClr val="0000FF">
                  <a:alpha val="40000"/>
                </a:srgbClr>
              </a:solidFill>
              <a:ln w="9525">
                <a:noFill/>
                <a:miter lim="800000"/>
              </a:ln>
            </p:spPr>
            <p:txBody>
              <a:bodyPr lIns="0" tIns="0" rIns="0" bIns="0" rtlCol="0" anchor="ctr"/>
              <a:lstStyle/>
              <a:p>
                <a:pPr algn="ctr" eaLnBrk="0" hangingPunct="0"/>
                <a:r>
                  <a:rPr lang="en-US" altLang="zh-CN" b="1" dirty="0">
                    <a:solidFill>
                      <a:srgbClr val="333333"/>
                    </a:solidFill>
                    <a:ea typeface="+mn-ea"/>
                    <a:cs typeface="Arial" panose="020B0604020202020204" pitchFamily="34" charset="0"/>
                  </a:rPr>
                  <a:t>Europe</a:t>
                </a:r>
              </a:p>
            </p:txBody>
          </p:sp>
          <p:sp>
            <p:nvSpPr>
              <p:cNvPr id="8" name="椭圆 7"/>
              <p:cNvSpPr/>
              <p:nvPr/>
            </p:nvSpPr>
            <p:spPr bwMode="auto">
              <a:xfrm rot="502219">
                <a:off x="5202359" y="2845907"/>
                <a:ext cx="3715426" cy="731768"/>
              </a:xfrm>
              <a:prstGeom prst="ellipse">
                <a:avLst/>
              </a:prstGeom>
              <a:solidFill>
                <a:srgbClr val="CC6600">
                  <a:alpha val="40000"/>
                </a:srgbClr>
              </a:solidFill>
              <a:ln w="9525">
                <a:noFill/>
                <a:miter lim="800000"/>
              </a:ln>
            </p:spPr>
            <p:txBody>
              <a:bodyPr lIns="0" tIns="0" rIns="0" bIns="0" rtlCol="0" anchor="ctr"/>
              <a:lstStyle/>
              <a:p>
                <a:pPr algn="ctr" eaLnBrk="0" hangingPunct="0"/>
                <a:r>
                  <a:rPr lang="en-US" altLang="zh-CN" b="1" dirty="0">
                    <a:solidFill>
                      <a:srgbClr val="333333"/>
                    </a:solidFill>
                    <a:ea typeface="+mn-ea"/>
                    <a:cs typeface="Arial" panose="020B0604020202020204" pitchFamily="34" charset="0"/>
                  </a:rPr>
                  <a:t>Africa to the south of Sahara</a:t>
                </a:r>
              </a:p>
            </p:txBody>
          </p:sp>
          <p:sp>
            <p:nvSpPr>
              <p:cNvPr id="10" name="椭圆 9"/>
              <p:cNvSpPr/>
              <p:nvPr/>
            </p:nvSpPr>
            <p:spPr bwMode="auto">
              <a:xfrm>
                <a:off x="8160052" y="1299600"/>
                <a:ext cx="1377648" cy="935600"/>
              </a:xfrm>
              <a:prstGeom prst="ellipse">
                <a:avLst/>
              </a:prstGeom>
              <a:solidFill>
                <a:srgbClr val="FF7C80">
                  <a:alpha val="40000"/>
                </a:srgbClr>
              </a:solidFill>
              <a:ln w="9525">
                <a:noFill/>
                <a:miter lim="800000"/>
              </a:ln>
            </p:spPr>
            <p:txBody>
              <a:bodyPr lIns="0" tIns="0" rIns="0" bIns="0" rtlCol="0" anchor="ctr"/>
              <a:lstStyle/>
              <a:p>
                <a:pPr algn="ctr" eaLnBrk="0" hangingPunct="0"/>
                <a:r>
                  <a:rPr lang="en-US" altLang="zh-CN" b="1" dirty="0">
                    <a:solidFill>
                      <a:srgbClr val="333333"/>
                    </a:solidFill>
                    <a:ea typeface="+mn-ea"/>
                    <a:cs typeface="Arial" panose="020B0604020202020204" pitchFamily="34" charset="0"/>
                  </a:rPr>
                  <a:t>Asia</a:t>
                </a:r>
              </a:p>
            </p:txBody>
          </p:sp>
        </p:grpSp>
        <p:sp>
          <p:nvSpPr>
            <p:cNvPr id="22" name="箭头: 右 21"/>
            <p:cNvSpPr/>
            <p:nvPr/>
          </p:nvSpPr>
          <p:spPr bwMode="auto">
            <a:xfrm rot="16200000">
              <a:off x="5851862" y="3594216"/>
              <a:ext cx="471686" cy="360040"/>
            </a:xfrm>
            <a:prstGeom prst="rightArrow">
              <a:avLst>
                <a:gd name="adj1" fmla="val 50000"/>
                <a:gd name="adj2" fmla="val 75445"/>
              </a:avLst>
            </a:prstGeom>
            <a:solidFill>
              <a:srgbClr val="FFFF00"/>
            </a:solidFill>
            <a:ln w="9525">
              <a:noFill/>
              <a:miter lim="800000"/>
            </a:ln>
          </p:spPr>
          <p:txBody>
            <a:bodyPr lIns="0" tIns="0" rIns="0" bIns="0" rtlCol="0" anchor="ctr"/>
            <a:lstStyle/>
            <a:p>
              <a:pPr algn="dist" eaLnBrk="0" hangingPunct="0"/>
              <a:endParaRPr lang="zh-CN" altLang="en-US" b="1" dirty="0">
                <a:solidFill>
                  <a:srgbClr val="333333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箭头: 右 22"/>
            <p:cNvSpPr/>
            <p:nvPr/>
          </p:nvSpPr>
          <p:spPr bwMode="auto">
            <a:xfrm rot="18393802">
              <a:off x="8402050" y="3986328"/>
              <a:ext cx="471686" cy="360040"/>
            </a:xfrm>
            <a:prstGeom prst="rightArrow">
              <a:avLst>
                <a:gd name="adj1" fmla="val 50000"/>
                <a:gd name="adj2" fmla="val 75445"/>
              </a:avLst>
            </a:prstGeom>
            <a:solidFill>
              <a:srgbClr val="FFFF00"/>
            </a:solidFill>
            <a:ln w="9525">
              <a:noFill/>
              <a:miter lim="800000"/>
            </a:ln>
          </p:spPr>
          <p:txBody>
            <a:bodyPr lIns="0" tIns="0" rIns="0" bIns="0" rtlCol="0" anchor="ctr"/>
            <a:lstStyle/>
            <a:p>
              <a:pPr algn="dist" eaLnBrk="0" hangingPunct="0"/>
              <a:endParaRPr lang="zh-CN" altLang="en-US" b="1" dirty="0">
                <a:solidFill>
                  <a:srgbClr val="333333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箭头: 上下 23"/>
            <p:cNvSpPr/>
            <p:nvPr/>
          </p:nvSpPr>
          <p:spPr bwMode="auto">
            <a:xfrm rot="2028025">
              <a:off x="8298466" y="4763841"/>
              <a:ext cx="340159" cy="557688"/>
            </a:xfrm>
            <a:prstGeom prst="upDownArrow">
              <a:avLst/>
            </a:prstGeom>
            <a:solidFill>
              <a:srgbClr val="FFFF00"/>
            </a:solidFill>
            <a:ln w="9525">
              <a:noFill/>
              <a:miter lim="800000"/>
            </a:ln>
          </p:spPr>
          <p:txBody>
            <a:bodyPr lIns="0" tIns="0" rIns="0" bIns="0" rtlCol="0" anchor="ctr"/>
            <a:lstStyle/>
            <a:p>
              <a:pPr algn="dist" eaLnBrk="0" hangingPunct="0"/>
              <a:endParaRPr lang="zh-CN" altLang="en-US" b="1" dirty="0">
                <a:solidFill>
                  <a:srgbClr val="333333"/>
                </a:solidFill>
                <a:highlight>
                  <a:srgbClr val="FFFF00"/>
                </a:highlight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箭头: 右 24"/>
            <p:cNvSpPr/>
            <p:nvPr/>
          </p:nvSpPr>
          <p:spPr bwMode="auto">
            <a:xfrm rot="17723773">
              <a:off x="5533881" y="4437718"/>
              <a:ext cx="550921" cy="262471"/>
            </a:xfrm>
            <a:prstGeom prst="rightArrow">
              <a:avLst>
                <a:gd name="adj1" fmla="val 50000"/>
                <a:gd name="adj2" fmla="val 75445"/>
              </a:avLst>
            </a:prstGeom>
            <a:solidFill>
              <a:srgbClr val="0070C0"/>
            </a:solidFill>
            <a:ln w="9525">
              <a:noFill/>
              <a:miter lim="800000"/>
            </a:ln>
          </p:spPr>
          <p:txBody>
            <a:bodyPr lIns="0" tIns="0" rIns="0" bIns="0" rtlCol="0" anchor="ctr"/>
            <a:lstStyle/>
            <a:p>
              <a:pPr algn="dist" eaLnBrk="0" hangingPunct="0"/>
              <a:endParaRPr lang="zh-CN" altLang="en-US" b="1" dirty="0">
                <a:solidFill>
                  <a:srgbClr val="333333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箭头: 右 25"/>
            <p:cNvSpPr/>
            <p:nvPr/>
          </p:nvSpPr>
          <p:spPr bwMode="auto">
            <a:xfrm rot="15305123">
              <a:off x="7696746" y="4847992"/>
              <a:ext cx="489853" cy="279887"/>
            </a:xfrm>
            <a:prstGeom prst="rightArrow">
              <a:avLst>
                <a:gd name="adj1" fmla="val 50000"/>
                <a:gd name="adj2" fmla="val 75445"/>
              </a:avLst>
            </a:prstGeom>
            <a:solidFill>
              <a:srgbClr val="0070C0"/>
            </a:solidFill>
            <a:ln w="9525">
              <a:noFill/>
              <a:miter lim="800000"/>
            </a:ln>
          </p:spPr>
          <p:txBody>
            <a:bodyPr lIns="0" tIns="0" rIns="0" bIns="0" rtlCol="0" anchor="ctr"/>
            <a:lstStyle/>
            <a:p>
              <a:pPr algn="dist" eaLnBrk="0" hangingPunct="0"/>
              <a:endParaRPr lang="zh-CN" altLang="en-US" b="1" dirty="0">
                <a:solidFill>
                  <a:srgbClr val="333333"/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" name="Text Box 16"/>
          <p:cNvSpPr>
            <a:spLocks noChangeArrowheads="1"/>
          </p:cNvSpPr>
          <p:nvPr/>
        </p:nvSpPr>
        <p:spPr bwMode="auto">
          <a:xfrm>
            <a:off x="880369" y="577963"/>
            <a:ext cx="8510954" cy="37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381" tIns="44191" rIns="88381" bIns="44191">
            <a:spAutoFit/>
          </a:bodyPr>
          <a:lstStyle>
            <a:lvl1pPr indent="638175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indent="0" eaLnBrk="1" hangingPunct="1">
              <a:spcBef>
                <a:spcPct val="0"/>
              </a:spcBef>
              <a:buSzPct val="60000"/>
              <a:buNone/>
            </a:pPr>
            <a:r>
              <a:rPr lang="zh-CN" altLang="en-US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(3) Arab States as Inter-continental Energy Hub</a:t>
            </a:r>
          </a:p>
        </p:txBody>
      </p:sp>
      <p:sp>
        <p:nvSpPr>
          <p:cNvPr id="20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92280" y="6356351"/>
            <a:ext cx="2057400" cy="365125"/>
          </a:xfrm>
        </p:spPr>
        <p:txBody>
          <a:bodyPr/>
          <a:lstStyle/>
          <a:p>
            <a:fld id="{6AC94DEF-F173-4624-8E8C-3BCA2A875460}" type="slidenum">
              <a:rPr lang="en-US" altLang="zh-CN" smtClean="0">
                <a:cs typeface="Arial" panose="020B0604020202020204" pitchFamily="34" charset="0"/>
              </a:rPr>
              <a:t>11</a:t>
            </a:fld>
            <a:endParaRPr lang="en-US" altLang="zh-CN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直接连接符 27"/>
          <p:cNvSpPr>
            <a:spLocks noChangeShapeType="1"/>
          </p:cNvSpPr>
          <p:nvPr/>
        </p:nvSpPr>
        <p:spPr bwMode="auto">
          <a:xfrm flipV="1">
            <a:off x="3327596" y="4218549"/>
            <a:ext cx="5611251" cy="16412"/>
          </a:xfrm>
          <a:prstGeom prst="line">
            <a:avLst/>
          </a:prstGeom>
          <a:noFill/>
          <a:ln w="381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4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直接连接符 27"/>
          <p:cNvSpPr>
            <a:spLocks noChangeShapeType="1"/>
          </p:cNvSpPr>
          <p:nvPr/>
        </p:nvSpPr>
        <p:spPr bwMode="auto">
          <a:xfrm>
            <a:off x="3610708" y="3562057"/>
            <a:ext cx="5329311" cy="586"/>
          </a:xfrm>
          <a:prstGeom prst="line">
            <a:avLst/>
          </a:prstGeom>
          <a:noFill/>
          <a:ln w="381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4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矩形 8"/>
          <p:cNvSpPr>
            <a:spLocks noChangeArrowheads="1"/>
          </p:cNvSpPr>
          <p:nvPr/>
        </p:nvSpPr>
        <p:spPr bwMode="auto">
          <a:xfrm>
            <a:off x="3801794" y="1516407"/>
            <a:ext cx="5505450" cy="224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1845"/>
              </a:spcBef>
              <a:buNone/>
            </a:pPr>
            <a:endParaRPr lang="en-US" altLang="zh-CN" sz="1845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5126" name="图片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298" y="2336703"/>
            <a:ext cx="2720477" cy="277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矩形 1"/>
          <p:cNvSpPr>
            <a:spLocks noChangeArrowheads="1"/>
          </p:cNvSpPr>
          <p:nvPr/>
        </p:nvSpPr>
        <p:spPr bwMode="auto">
          <a:xfrm>
            <a:off x="3657600" y="3827585"/>
            <a:ext cx="5353929" cy="39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66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3. Vision of Arab States Energy Interconnection</a:t>
            </a:r>
          </a:p>
        </p:txBody>
      </p:sp>
      <p:sp>
        <p:nvSpPr>
          <p:cNvPr id="5130" name="矩形 14"/>
          <p:cNvSpPr>
            <a:spLocks noChangeArrowheads="1"/>
          </p:cNvSpPr>
          <p:nvPr/>
        </p:nvSpPr>
        <p:spPr bwMode="auto">
          <a:xfrm>
            <a:off x="3664634" y="2947182"/>
            <a:ext cx="5346309" cy="65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660" b="1" spc="-37" dirty="0">
                <a:solidFill>
                  <a:srgbClr val="7E7E7E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2. </a:t>
            </a:r>
            <a:r>
              <a:rPr lang="en-US" altLang="zh-CN" sz="1660" b="1" dirty="0">
                <a:solidFill>
                  <a:srgbClr val="7E7E7E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Renewable Energy Development Opportunity of Arab States</a:t>
            </a:r>
          </a:p>
        </p:txBody>
      </p:sp>
      <p:sp>
        <p:nvSpPr>
          <p:cNvPr id="5134" name="直接连接符 27"/>
          <p:cNvSpPr>
            <a:spLocks noChangeShapeType="1"/>
          </p:cNvSpPr>
          <p:nvPr/>
        </p:nvSpPr>
        <p:spPr bwMode="auto">
          <a:xfrm>
            <a:off x="3431931" y="2866878"/>
            <a:ext cx="5506915" cy="17585"/>
          </a:xfrm>
          <a:prstGeom prst="line">
            <a:avLst/>
          </a:prstGeom>
          <a:noFill/>
          <a:ln w="381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4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5" name="矩形 14"/>
          <p:cNvSpPr>
            <a:spLocks noChangeArrowheads="1"/>
          </p:cNvSpPr>
          <p:nvPr/>
        </p:nvSpPr>
        <p:spPr bwMode="auto">
          <a:xfrm>
            <a:off x="3600985" y="2442870"/>
            <a:ext cx="5273384" cy="39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660" b="1" dirty="0">
                <a:solidFill>
                  <a:srgbClr val="7E7E7E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1.</a:t>
            </a:r>
            <a:r>
              <a:rPr lang="zh-CN" altLang="en-US" sz="1660" b="1" dirty="0">
                <a:solidFill>
                  <a:srgbClr val="7E7E7E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660" b="1" dirty="0">
                <a:solidFill>
                  <a:srgbClr val="7E7E7E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Global Energy Transition and GEI</a:t>
            </a:r>
          </a:p>
        </p:txBody>
      </p:sp>
      <p:grpSp>
        <p:nvGrpSpPr>
          <p:cNvPr id="5127" name="组合 1"/>
          <p:cNvGrpSpPr/>
          <p:nvPr/>
        </p:nvGrpSpPr>
        <p:grpSpPr bwMode="auto">
          <a:xfrm rot="5400000">
            <a:off x="-948983" y="975947"/>
            <a:ext cx="4227342" cy="5003995"/>
            <a:chOff x="-938213" y="947738"/>
            <a:chExt cx="4579938" cy="5146675"/>
          </a:xfrm>
        </p:grpSpPr>
        <p:sp>
          <p:nvSpPr>
            <p:cNvPr id="5136" name="空心弧 33"/>
            <p:cNvSpPr>
              <a:spLocks noChangeArrowheads="1"/>
            </p:cNvSpPr>
            <p:nvPr/>
          </p:nvSpPr>
          <p:spPr bwMode="auto">
            <a:xfrm>
              <a:off x="-150813" y="1776413"/>
              <a:ext cx="3005138" cy="34385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5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603" y="4657"/>
                  </a:moveTo>
                  <a:cubicBezTo>
                    <a:pt x="15034" y="3175"/>
                    <a:pt x="12958" y="2349"/>
                    <a:pt x="10799" y="2350"/>
                  </a:cubicBezTo>
                  <a:cubicBezTo>
                    <a:pt x="8641" y="2350"/>
                    <a:pt x="6565" y="3175"/>
                    <a:pt x="4996" y="4657"/>
                  </a:cubicBezTo>
                  <a:lnTo>
                    <a:pt x="3382" y="2949"/>
                  </a:lnTo>
                  <a:cubicBezTo>
                    <a:pt x="5387" y="1055"/>
                    <a:pt x="8041" y="-1"/>
                    <a:pt x="10800" y="0"/>
                  </a:cubicBezTo>
                  <a:cubicBezTo>
                    <a:pt x="13558" y="0"/>
                    <a:pt x="16212" y="1055"/>
                    <a:pt x="18217" y="2949"/>
                  </a:cubicBezTo>
                  <a:lnTo>
                    <a:pt x="16603" y="4657"/>
                  </a:lnTo>
                  <a:close/>
                </a:path>
              </a:pathLst>
            </a:custGeom>
            <a:solidFill>
              <a:srgbClr val="F0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lIns="74767" tIns="37384" rIns="74767" bIns="37384" anchor="ctr"/>
            <a:lstStyle/>
            <a:p>
              <a:endParaRPr lang="zh-CN" altLang="en-US" sz="184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7" name="空心弧 34"/>
            <p:cNvSpPr>
              <a:spLocks noChangeArrowheads="1"/>
            </p:cNvSpPr>
            <p:nvPr/>
          </p:nvSpPr>
          <p:spPr bwMode="auto">
            <a:xfrm>
              <a:off x="-517525" y="1411288"/>
              <a:ext cx="3738563" cy="41941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5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993" y="4245"/>
                  </a:moveTo>
                  <a:cubicBezTo>
                    <a:pt x="15319" y="2663"/>
                    <a:pt x="13103" y="1781"/>
                    <a:pt x="10799" y="1782"/>
                  </a:cubicBezTo>
                  <a:cubicBezTo>
                    <a:pt x="8496" y="1782"/>
                    <a:pt x="6280" y="2663"/>
                    <a:pt x="4606" y="4245"/>
                  </a:cubicBezTo>
                  <a:lnTo>
                    <a:pt x="3382" y="2949"/>
                  </a:lnTo>
                  <a:cubicBezTo>
                    <a:pt x="5387" y="1055"/>
                    <a:pt x="8041" y="-1"/>
                    <a:pt x="10800" y="0"/>
                  </a:cubicBezTo>
                  <a:cubicBezTo>
                    <a:pt x="13558" y="0"/>
                    <a:pt x="16212" y="1055"/>
                    <a:pt x="18217" y="2949"/>
                  </a:cubicBezTo>
                  <a:lnTo>
                    <a:pt x="16993" y="4245"/>
                  </a:lnTo>
                  <a:close/>
                </a:path>
              </a:pathLst>
            </a:custGeom>
            <a:solidFill>
              <a:srgbClr val="E3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lIns="74767" tIns="37384" rIns="74767" bIns="37384" anchor="ctr"/>
            <a:lstStyle/>
            <a:p>
              <a:endParaRPr lang="zh-CN" altLang="en-US" sz="184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8" name="空心弧 35"/>
            <p:cNvSpPr>
              <a:spLocks noChangeArrowheads="1"/>
            </p:cNvSpPr>
            <p:nvPr/>
          </p:nvSpPr>
          <p:spPr bwMode="auto">
            <a:xfrm>
              <a:off x="-938213" y="947738"/>
              <a:ext cx="4579938" cy="51466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4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035" y="4156"/>
                  </a:moveTo>
                  <a:cubicBezTo>
                    <a:pt x="15346" y="2570"/>
                    <a:pt x="13116" y="1687"/>
                    <a:pt x="10799" y="1688"/>
                  </a:cubicBezTo>
                  <a:cubicBezTo>
                    <a:pt x="8483" y="1688"/>
                    <a:pt x="6253" y="2570"/>
                    <a:pt x="4564" y="4156"/>
                  </a:cubicBezTo>
                  <a:lnTo>
                    <a:pt x="3408" y="2925"/>
                  </a:lnTo>
                  <a:cubicBezTo>
                    <a:pt x="5411" y="1045"/>
                    <a:pt x="8054" y="-1"/>
                    <a:pt x="10800" y="0"/>
                  </a:cubicBezTo>
                  <a:cubicBezTo>
                    <a:pt x="13545" y="0"/>
                    <a:pt x="16188" y="1045"/>
                    <a:pt x="18191" y="2925"/>
                  </a:cubicBezTo>
                  <a:lnTo>
                    <a:pt x="17035" y="4156"/>
                  </a:lnTo>
                  <a:close/>
                </a:path>
              </a:pathLst>
            </a:custGeom>
            <a:solidFill>
              <a:srgbClr val="D5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lIns="74767" tIns="37384" rIns="74767" bIns="37384" anchor="ctr"/>
            <a:lstStyle/>
            <a:p>
              <a:endParaRPr lang="zh-CN" altLang="en-US" sz="184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92280" y="6356351"/>
            <a:ext cx="2057400" cy="365125"/>
          </a:xfrm>
        </p:spPr>
        <p:txBody>
          <a:bodyPr/>
          <a:lstStyle/>
          <a:p>
            <a:fld id="{6AC94DEF-F173-4624-8E8C-3BCA2A875460}" type="slidenum">
              <a:rPr lang="en-US" altLang="zh-CN" smtClean="0">
                <a:cs typeface="Arial" panose="020B0604020202020204" pitchFamily="34" charset="0"/>
              </a:rPr>
              <a:t>12</a:t>
            </a:fld>
            <a:endParaRPr lang="en-US" altLang="zh-CN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20072" y="6323135"/>
            <a:ext cx="2133600" cy="439615"/>
          </a:xfrm>
        </p:spPr>
        <p:txBody>
          <a:bodyPr/>
          <a:lstStyle/>
          <a:p>
            <a:fld id="{6AC94DEF-F173-4624-8E8C-3BCA2A875460}" type="slidenum">
              <a:rPr lang="en-US" altLang="zh-CN" smtClean="0">
                <a:cs typeface="Arial" panose="020B0604020202020204" pitchFamily="34" charset="0"/>
              </a:rPr>
              <a:t>13</a:t>
            </a:fld>
            <a:endParaRPr lang="en-US" altLang="zh-CN" dirty="0">
              <a:cs typeface="Arial" panose="020B0604020202020204" pitchFamily="34" charset="0"/>
            </a:endParaRPr>
          </a:p>
        </p:txBody>
      </p:sp>
      <p:sp>
        <p:nvSpPr>
          <p:cNvPr id="14" name="文本框 7"/>
          <p:cNvSpPr txBox="1">
            <a:spLocks noChangeArrowheads="1"/>
          </p:cNvSpPr>
          <p:nvPr/>
        </p:nvSpPr>
        <p:spPr bwMode="auto">
          <a:xfrm>
            <a:off x="72660" y="6323174"/>
            <a:ext cx="2257349" cy="2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defTabSz="316230"/>
            <a:r>
              <a:rPr lang="zh-CN" altLang="en-US" sz="97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*</a:t>
            </a:r>
            <a:r>
              <a:rPr lang="en-US" altLang="zh-CN" sz="97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Data from the World Bank and IEA</a:t>
            </a:r>
            <a:endParaRPr lang="zh-CN" altLang="en-US" sz="97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80062" y="1259494"/>
            <a:ext cx="8379481" cy="945370"/>
            <a:chOff x="0" y="7955"/>
            <a:chExt cx="8462714" cy="693515"/>
          </a:xfrm>
        </p:grpSpPr>
        <p:sp>
          <p:nvSpPr>
            <p:cNvPr id="21" name="圆角矩形 8"/>
            <p:cNvSpPr/>
            <p:nvPr/>
          </p:nvSpPr>
          <p:spPr>
            <a:xfrm>
              <a:off x="0" y="8830"/>
              <a:ext cx="8462714" cy="692640"/>
            </a:xfrm>
            <a:prstGeom prst="roundRect">
              <a:avLst/>
            </a:prstGeom>
            <a:solidFill>
              <a:srgbClr val="BBE0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圆角矩形 4"/>
            <p:cNvSpPr txBox="1"/>
            <p:nvPr/>
          </p:nvSpPr>
          <p:spPr>
            <a:xfrm>
              <a:off x="264715" y="7955"/>
              <a:ext cx="7933283" cy="6355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338" tIns="70338" rIns="70338" bIns="70338" numCol="1" spcCol="1270" anchor="ctr" anchorCtr="0">
              <a:noAutofit/>
            </a:bodyPr>
            <a:lstStyle/>
            <a:p>
              <a:pPr algn="just" defTabSz="820420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1475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Arab States have a good power system fundation of which oil &amp; gas dominate its generation mix and a good foundation for grid interconnection.</a:t>
              </a:r>
            </a:p>
          </p:txBody>
        </p:sp>
      </p:grpSp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868091" y="2750565"/>
            <a:ext cx="2187284" cy="2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ctr" defTabSz="316230"/>
            <a:r>
              <a:rPr lang="en-US" altLang="zh-CN" sz="129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Generation Mix</a:t>
            </a:r>
          </a:p>
        </p:txBody>
      </p:sp>
      <p:graphicFrame>
        <p:nvGraphicFramePr>
          <p:cNvPr id="26" name="图表 25"/>
          <p:cNvGraphicFramePr/>
          <p:nvPr/>
        </p:nvGraphicFramePr>
        <p:xfrm>
          <a:off x="380062" y="3239507"/>
          <a:ext cx="3471858" cy="281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矩形 3"/>
          <p:cNvSpPr/>
          <p:nvPr/>
        </p:nvSpPr>
        <p:spPr>
          <a:xfrm>
            <a:off x="1074891" y="4833065"/>
            <a:ext cx="1395848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925" dirty="0">
                <a:ea typeface="微软雅黑" panose="020B0503020204020204" pitchFamily="34" charset="-122"/>
                <a:cs typeface="Arial" panose="020B0604020202020204" pitchFamily="34" charset="0"/>
              </a:rPr>
              <a:t>Total installed capacity</a:t>
            </a:r>
          </a:p>
          <a:p>
            <a:pPr algn="ctr">
              <a:spcAft>
                <a:spcPts val="0"/>
              </a:spcAft>
            </a:pPr>
            <a:r>
              <a:rPr lang="en-US" altLang="zh-CN" sz="925" b="1" dirty="0">
                <a:ea typeface="微软雅黑" panose="020B0503020204020204" pitchFamily="34" charset="-122"/>
                <a:cs typeface="Arial" panose="020B0604020202020204" pitchFamily="34" charset="0"/>
              </a:rPr>
              <a:t>250GW</a:t>
            </a:r>
            <a:endParaRPr lang="zh-CN" altLang="en-US" sz="925" b="1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Text Box 16"/>
          <p:cNvSpPr>
            <a:spLocks noChangeArrowheads="1"/>
          </p:cNvSpPr>
          <p:nvPr/>
        </p:nvSpPr>
        <p:spPr bwMode="auto">
          <a:xfrm>
            <a:off x="868091" y="597261"/>
            <a:ext cx="8175677" cy="37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381" tIns="44191" rIns="88381" bIns="44191">
            <a:spAutoFit/>
          </a:bodyPr>
          <a:lstStyle>
            <a:lvl1pPr indent="638175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indent="0" eaLnBrk="1" hangingPunct="1">
              <a:spcBef>
                <a:spcPct val="0"/>
              </a:spcBef>
              <a:buSzPct val="60000"/>
              <a:buNone/>
            </a:pPr>
            <a:r>
              <a:rPr lang="zh-CN" altLang="en-US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(1) Status Quo of Electricity Development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996952"/>
            <a:ext cx="4092446" cy="3065787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806795" y="2720825"/>
            <a:ext cx="3334824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290" b="1" dirty="0">
                <a:ea typeface="黑体" panose="02010609060101010101" pitchFamily="2" charset="-122"/>
                <a:cs typeface="Arial" panose="020B0604020202020204" pitchFamily="34" charset="0"/>
              </a:rPr>
              <a:t>Grid Interconnection among Arab states</a:t>
            </a:r>
            <a:endParaRPr lang="zh-CN" altLang="en-US" sz="1290" b="1" dirty="0"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7989" y="1553326"/>
            <a:ext cx="8508022" cy="1370031"/>
            <a:chOff x="0" y="8830"/>
            <a:chExt cx="8462714" cy="692640"/>
          </a:xfrm>
        </p:grpSpPr>
        <p:sp>
          <p:nvSpPr>
            <p:cNvPr id="5" name="圆角矩形 8"/>
            <p:cNvSpPr/>
            <p:nvPr/>
          </p:nvSpPr>
          <p:spPr>
            <a:xfrm>
              <a:off x="0" y="8830"/>
              <a:ext cx="8462714" cy="692640"/>
            </a:xfrm>
            <a:prstGeom prst="roundRect">
              <a:avLst/>
            </a:prstGeom>
            <a:solidFill>
              <a:srgbClr val="BBE0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圆角矩形 4"/>
            <p:cNvSpPr txBox="1"/>
            <p:nvPr/>
          </p:nvSpPr>
          <p:spPr>
            <a:xfrm>
              <a:off x="212591" y="29502"/>
              <a:ext cx="7989732" cy="6355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338" tIns="70338" rIns="70338" bIns="70338" numCol="1" spcCol="1270" anchor="ctr" anchorCtr="0">
              <a:noAutofit/>
            </a:bodyPr>
            <a:lstStyle/>
            <a:p>
              <a:pPr defTabSz="820420">
                <a:lnSpc>
                  <a:spcPct val="110000"/>
                </a:lnSpc>
                <a:spcAft>
                  <a:spcPts val="555"/>
                </a:spcAft>
              </a:pPr>
              <a:r>
                <a:rPr lang="en-US" altLang="zh-CN" sz="1475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Based on historical data, economy development plans, etc., GEIDCO studied the future power demand of Arab states, it forecasts that: </a:t>
              </a:r>
            </a:p>
            <a:p>
              <a:pPr marL="263525" defTabSz="820420">
                <a:lnSpc>
                  <a:spcPct val="110000"/>
                </a:lnSpc>
                <a:spcAft>
                  <a:spcPts val="555"/>
                </a:spcAft>
                <a:buClr>
                  <a:srgbClr val="FF0000"/>
                </a:buClr>
                <a:buFont typeface="Wingdings" panose="05000000000000000000" charset="0"/>
                <a:buChar char="n"/>
              </a:pPr>
              <a:r>
                <a:rPr lang="en-US" altLang="zh-CN" sz="1475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in 2035, total power consumption: 2.5PWh, maximum load: 500GW;</a:t>
              </a:r>
            </a:p>
            <a:p>
              <a:pPr marL="263525" defTabSz="820420">
                <a:lnSpc>
                  <a:spcPct val="110000"/>
                </a:lnSpc>
                <a:spcAft>
                  <a:spcPts val="555"/>
                </a:spcAft>
                <a:buClr>
                  <a:srgbClr val="FF0000"/>
                </a:buClr>
                <a:buFont typeface="Wingdings" panose="05000000000000000000" charset="0"/>
                <a:buChar char="n"/>
              </a:pPr>
              <a:r>
                <a:rPr lang="en-US" altLang="zh-CN" sz="1475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in 2050, total power consumption: 3.8PWh, maximum load: 750GW.</a:t>
              </a:r>
            </a:p>
          </p:txBody>
        </p:sp>
      </p:grp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378526" y="3056295"/>
            <a:ext cx="3936719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defTabSz="316230"/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Power Demand Prediction for Arab States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17989" y="3368806"/>
          <a:ext cx="8508026" cy="2056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6616"/>
                <a:gridCol w="758141"/>
                <a:gridCol w="758141"/>
                <a:gridCol w="758141"/>
                <a:gridCol w="758141"/>
                <a:gridCol w="758141"/>
                <a:gridCol w="758141"/>
                <a:gridCol w="758141"/>
                <a:gridCol w="758141"/>
                <a:gridCol w="758141"/>
                <a:gridCol w="758141"/>
              </a:tblGrid>
              <a:tr h="3331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power consumption (0.1TWh)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maximum load (10MW)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1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2035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2050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15~35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35~50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2035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2050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15~35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35~50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26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west</a:t>
                      </a:r>
                      <a:r>
                        <a:rPr lang="en-US" altLang="zh-CN" sz="13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West Asia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6852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18316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28365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5.04%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2.96%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16245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38515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57668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4.41%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2.73%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1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Africa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2632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6415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9558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4.55%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2.69%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5582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11909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17348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3.86%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2.54%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20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Arab states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9484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24731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37923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4.91%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2.89%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21827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50424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75016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4.28%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2.68%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charset="-122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 Box 16"/>
          <p:cNvSpPr>
            <a:spLocks noChangeArrowheads="1"/>
          </p:cNvSpPr>
          <p:nvPr/>
        </p:nvSpPr>
        <p:spPr bwMode="auto">
          <a:xfrm>
            <a:off x="916210" y="604775"/>
            <a:ext cx="8175677" cy="37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381" tIns="44191" rIns="88381" bIns="44191">
            <a:spAutoFit/>
          </a:bodyPr>
          <a:lstStyle>
            <a:lvl1pPr indent="638175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indent="0" eaLnBrk="1" hangingPunct="1">
              <a:spcBef>
                <a:spcPct val="0"/>
              </a:spcBef>
              <a:buSzPct val="60000"/>
              <a:buNone/>
            </a:pPr>
            <a:r>
              <a:rPr lang="zh-CN" altLang="en-US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(2) Forecast of Power Demand</a:t>
            </a:r>
          </a:p>
        </p:txBody>
      </p:sp>
      <p:sp>
        <p:nvSpPr>
          <p:cNvPr id="10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92280" y="6356351"/>
            <a:ext cx="2057400" cy="365125"/>
          </a:xfrm>
        </p:spPr>
        <p:txBody>
          <a:bodyPr/>
          <a:lstStyle/>
          <a:p>
            <a:fld id="{6AC94DEF-F173-4624-8E8C-3BCA2A875460}" type="slidenum">
              <a:rPr lang="en-US" altLang="zh-CN" smtClean="0">
                <a:cs typeface="Arial" panose="020B0604020202020204" pitchFamily="34" charset="0"/>
              </a:rPr>
              <a:t>14</a:t>
            </a:fld>
            <a:endParaRPr lang="en-US" altLang="zh-CN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16"/>
          <p:cNvSpPr>
            <a:spLocks noChangeArrowheads="1"/>
          </p:cNvSpPr>
          <p:nvPr/>
        </p:nvSpPr>
        <p:spPr bwMode="auto">
          <a:xfrm>
            <a:off x="996217" y="569307"/>
            <a:ext cx="7517423" cy="3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81" tIns="44191" rIns="88381" bIns="441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(3) Vision of</a:t>
            </a:r>
            <a:r>
              <a:rPr lang="zh-CN" altLang="en-US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Grid Interconnection</a:t>
            </a:r>
          </a:p>
        </p:txBody>
      </p:sp>
      <p:sp>
        <p:nvSpPr>
          <p:cNvPr id="9" name="圆角矩形 19"/>
          <p:cNvSpPr>
            <a:spLocks noChangeArrowheads="1"/>
          </p:cNvSpPr>
          <p:nvPr/>
        </p:nvSpPr>
        <p:spPr bwMode="auto">
          <a:xfrm>
            <a:off x="117232" y="1323605"/>
            <a:ext cx="8878697" cy="117483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>
            <a:solidFill>
              <a:srgbClr val="D7D7D7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z="16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9526" y="1415223"/>
            <a:ext cx="842889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370"/>
              </a:spcBef>
              <a:spcAft>
                <a:spcPts val="0"/>
              </a:spcAft>
              <a:defRPr/>
            </a:pPr>
            <a:r>
              <a:rPr lang="en-US" altLang="zh-CN" sz="1475" b="1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Arab states </a:t>
            </a:r>
            <a:r>
              <a:rPr lang="en-US" altLang="zh-CN" sz="1475" b="1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grid interconnection will be constructed on the basis of the existing grid as a inter-continental and inter-regional energy platform to promote large-scale and wide-range optimal allocation of clean energy in North Africa and West Asia, and  thus promoting the clean and low-carbon energy transition.</a:t>
            </a:r>
            <a:endParaRPr lang="en-US" altLang="zh-CN" sz="1475" b="1" dirty="0">
              <a:solidFill>
                <a:srgbClr val="000000"/>
              </a:solidFill>
              <a:highlight>
                <a:srgbClr val="FFFF00"/>
              </a:highlight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1837935" y="2614319"/>
            <a:ext cx="5878789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defTabSz="316230"/>
            <a:r>
              <a:rPr lang="en-US" altLang="zh-CN" sz="129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Mid-term and Long-term Planning of </a:t>
            </a:r>
            <a:r>
              <a:rPr lang="en-US" altLang="zh-CN" sz="129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Arab States </a:t>
            </a:r>
            <a:r>
              <a:rPr lang="en-US" altLang="zh-CN" sz="129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Energy Interconnection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8" y="2897432"/>
            <a:ext cx="8379069" cy="3402623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2483022">
            <a:off x="5518542" y="3670267"/>
            <a:ext cx="3096344" cy="2232248"/>
          </a:xfrm>
          <a:prstGeom prst="ellipse">
            <a:avLst/>
          </a:prstGeom>
          <a:solidFill>
            <a:srgbClr val="FFC000">
              <a:alpha val="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267765">
            <a:off x="824605" y="3909398"/>
            <a:ext cx="5641310" cy="1063551"/>
          </a:xfrm>
          <a:prstGeom prst="ellipse">
            <a:avLst/>
          </a:prstGeom>
          <a:solidFill>
            <a:srgbClr val="FFC000">
              <a:alpha val="1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92280" y="6356351"/>
            <a:ext cx="2057400" cy="365125"/>
          </a:xfrm>
        </p:spPr>
        <p:txBody>
          <a:bodyPr/>
          <a:lstStyle/>
          <a:p>
            <a:fld id="{6AC94DEF-F173-4624-8E8C-3BCA2A875460}" type="slidenum">
              <a:rPr lang="en-US" altLang="zh-CN" smtClean="0">
                <a:cs typeface="Arial" panose="020B0604020202020204" pitchFamily="34" charset="0"/>
              </a:rPr>
              <a:t>15</a:t>
            </a:fld>
            <a:endParaRPr lang="en-US" altLang="zh-CN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96362" y="1740894"/>
            <a:ext cx="8696118" cy="1182199"/>
            <a:chOff x="0" y="8830"/>
            <a:chExt cx="8462714" cy="692640"/>
          </a:xfrm>
        </p:grpSpPr>
        <p:sp>
          <p:nvSpPr>
            <p:cNvPr id="7" name="圆角矩形 8"/>
            <p:cNvSpPr/>
            <p:nvPr/>
          </p:nvSpPr>
          <p:spPr>
            <a:xfrm>
              <a:off x="0" y="8830"/>
              <a:ext cx="8462714" cy="692640"/>
            </a:xfrm>
            <a:prstGeom prst="roundRect">
              <a:avLst/>
            </a:prstGeom>
            <a:solidFill>
              <a:srgbClr val="BBE0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圆角矩形 4"/>
            <p:cNvSpPr txBox="1"/>
            <p:nvPr/>
          </p:nvSpPr>
          <p:spPr>
            <a:xfrm>
              <a:off x="122401" y="34448"/>
              <a:ext cx="8157889" cy="641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338" tIns="70338" rIns="70338" bIns="70338" numCol="1" spcCol="1270" anchor="ctr" anchorCtr="0">
              <a:noAutofit/>
            </a:bodyPr>
            <a:lstStyle/>
            <a:p>
              <a:pPr marL="263525" indent="-263525" algn="just" defTabSz="820420">
                <a:lnSpc>
                  <a:spcPct val="110000"/>
                </a:lnSpc>
                <a:spcAft>
                  <a:spcPts val="111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</a:pPr>
              <a:r>
                <a:rPr lang="en-US" altLang="zh-CN" sz="129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North Africa will receive hydropower from Central and East Africa,  complement with solar power in North Africa, and transmit power to Europe through the west, central and east Mediterranean channels; </a:t>
              </a:r>
            </a:p>
            <a:p>
              <a:pPr marL="263525" indent="-263525" algn="just" defTabSz="820420">
                <a:lnSpc>
                  <a:spcPct val="110000"/>
                </a:lnSpc>
                <a:spcAft>
                  <a:spcPts val="111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</a:pPr>
              <a:r>
                <a:rPr lang="en-US" altLang="zh-CN" sz="129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Western West Asia will transmit power northward to Europe, eastward to South Asia, and realize complementation between solar energy in western West Asia and hydropower in East Africa.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75354" y="1272401"/>
            <a:ext cx="7929670" cy="5237526"/>
            <a:chOff x="1064568" y="-113668"/>
            <a:chExt cx="8675132" cy="6752288"/>
          </a:xfrm>
        </p:grpSpPr>
        <p:grpSp>
          <p:nvGrpSpPr>
            <p:cNvPr id="11" name="组合 10"/>
            <p:cNvGrpSpPr/>
            <p:nvPr/>
          </p:nvGrpSpPr>
          <p:grpSpPr>
            <a:xfrm>
              <a:off x="1064568" y="-113668"/>
              <a:ext cx="8675132" cy="6745143"/>
              <a:chOff x="943462" y="69641"/>
              <a:chExt cx="8675132" cy="6745143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 cstate="print"/>
              <a:srcRect b="15516"/>
              <a:stretch>
                <a:fillRect/>
              </a:stretch>
            </p:blipFill>
            <p:spPr>
              <a:xfrm>
                <a:off x="943462" y="2406733"/>
                <a:ext cx="8063588" cy="4408051"/>
              </a:xfrm>
              <a:prstGeom prst="rect">
                <a:avLst/>
              </a:prstGeom>
            </p:spPr>
          </p:pic>
          <p:sp>
            <p:nvSpPr>
              <p:cNvPr id="26" name="椭圆 25"/>
              <p:cNvSpPr/>
              <p:nvPr/>
            </p:nvSpPr>
            <p:spPr bwMode="auto">
              <a:xfrm>
                <a:off x="1528479" y="4000330"/>
                <a:ext cx="4720665" cy="1501341"/>
              </a:xfrm>
              <a:prstGeom prst="ellipse">
                <a:avLst/>
              </a:prstGeom>
              <a:solidFill>
                <a:srgbClr val="FFFF00">
                  <a:alpha val="40000"/>
                </a:srgbClr>
              </a:solidFill>
              <a:ln w="9525">
                <a:noFill/>
                <a:miter lim="800000"/>
              </a:ln>
            </p:spPr>
            <p:txBody>
              <a:bodyPr lIns="0" tIns="0" rIns="0" bIns="0" rtlCol="0" anchor="ctr"/>
              <a:lstStyle/>
              <a:p>
                <a:pPr algn="ctr" eaLnBrk="0" hangingPunct="0"/>
                <a:r>
                  <a:rPr lang="en-US" altLang="zh-CN" sz="1845" b="1" dirty="0">
                    <a:solidFill>
                      <a:srgbClr val="333333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North Africa</a:t>
                </a:r>
              </a:p>
            </p:txBody>
          </p:sp>
          <p:sp>
            <p:nvSpPr>
              <p:cNvPr id="37" name="椭圆 36"/>
              <p:cNvSpPr/>
              <p:nvPr/>
            </p:nvSpPr>
            <p:spPr bwMode="auto">
              <a:xfrm rot="3363491">
                <a:off x="5945282" y="4449870"/>
                <a:ext cx="2721973" cy="1420385"/>
              </a:xfrm>
              <a:prstGeom prst="ellipse">
                <a:avLst/>
              </a:prstGeom>
              <a:solidFill>
                <a:srgbClr val="FFC000">
                  <a:alpha val="40000"/>
                </a:srgbClr>
              </a:solidFill>
              <a:ln w="9525">
                <a:noFill/>
                <a:miter lim="800000"/>
              </a:ln>
            </p:spPr>
            <p:txBody>
              <a:bodyPr lIns="0" tIns="0" rIns="0" bIns="0" rtlCol="0" anchor="ctr"/>
              <a:lstStyle/>
              <a:p>
                <a:pPr algn="ctr" eaLnBrk="0" hangingPunct="0"/>
                <a:r>
                  <a:rPr lang="en-US" altLang="zh-CN" sz="1845" b="1" dirty="0">
                    <a:solidFill>
                      <a:srgbClr val="333333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West of West Asia</a:t>
                </a:r>
              </a:p>
            </p:txBody>
          </p:sp>
          <p:sp>
            <p:nvSpPr>
              <p:cNvPr id="38" name="椭圆 37"/>
              <p:cNvSpPr/>
              <p:nvPr/>
            </p:nvSpPr>
            <p:spPr bwMode="auto">
              <a:xfrm>
                <a:off x="3259126" y="6088996"/>
                <a:ext cx="1619461" cy="329670"/>
              </a:xfrm>
              <a:prstGeom prst="ellipse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 rtlCol="0" anchor="ctr"/>
              <a:lstStyle/>
              <a:p>
                <a:pPr algn="ctr" eaLnBrk="0" hangingPunct="0"/>
                <a:r>
                  <a:rPr lang="en-US" altLang="zh-CN" sz="1290" b="1" dirty="0">
                    <a:solidFill>
                      <a:srgbClr val="333333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Hydropower in Central Africa</a:t>
                </a:r>
              </a:p>
            </p:txBody>
          </p:sp>
          <p:sp>
            <p:nvSpPr>
              <p:cNvPr id="39" name="椭圆 38"/>
              <p:cNvSpPr/>
              <p:nvPr/>
            </p:nvSpPr>
            <p:spPr bwMode="auto">
              <a:xfrm>
                <a:off x="5143444" y="6066571"/>
                <a:ext cx="1556027" cy="363988"/>
              </a:xfrm>
              <a:prstGeom prst="ellipse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 rtlCol="0" anchor="ctr"/>
              <a:lstStyle/>
              <a:p>
                <a:pPr algn="ctr" eaLnBrk="0" hangingPunct="0"/>
                <a:r>
                  <a:rPr lang="en-US" altLang="zh-CN" sz="1290" b="1" dirty="0">
                    <a:solidFill>
                      <a:srgbClr val="333333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Hydropower in East Africa</a:t>
                </a:r>
              </a:p>
            </p:txBody>
          </p:sp>
          <p:sp>
            <p:nvSpPr>
              <p:cNvPr id="40" name="椭圆 39"/>
              <p:cNvSpPr/>
              <p:nvPr/>
            </p:nvSpPr>
            <p:spPr bwMode="auto">
              <a:xfrm>
                <a:off x="8550529" y="3860087"/>
                <a:ext cx="1068065" cy="1501341"/>
              </a:xfrm>
              <a:prstGeom prst="ellipse">
                <a:avLst/>
              </a:prstGeom>
              <a:solidFill>
                <a:srgbClr val="CC6600">
                  <a:alpha val="40000"/>
                </a:srgbClr>
              </a:solidFill>
              <a:ln w="9525">
                <a:noFill/>
                <a:miter lim="800000"/>
              </a:ln>
            </p:spPr>
            <p:txBody>
              <a:bodyPr lIns="0" tIns="0" rIns="0" bIns="0" rtlCol="0" anchor="ctr"/>
              <a:lstStyle/>
              <a:p>
                <a:pPr algn="ctr" eaLnBrk="0" hangingPunct="0"/>
                <a:r>
                  <a:rPr lang="en-US" altLang="zh-CN" sz="1845" b="1" dirty="0">
                    <a:solidFill>
                      <a:srgbClr val="333333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South Asia</a:t>
                </a:r>
              </a:p>
            </p:txBody>
          </p:sp>
          <p:sp>
            <p:nvSpPr>
              <p:cNvPr id="41" name="椭圆 40"/>
              <p:cNvSpPr/>
              <p:nvPr/>
            </p:nvSpPr>
            <p:spPr bwMode="auto">
              <a:xfrm>
                <a:off x="1958542" y="2500033"/>
                <a:ext cx="3883602" cy="948741"/>
              </a:xfrm>
              <a:prstGeom prst="ellipse">
                <a:avLst/>
              </a:prstGeom>
              <a:solidFill>
                <a:srgbClr val="0000FF">
                  <a:alpha val="40000"/>
                </a:srgbClr>
              </a:solidFill>
              <a:ln w="9525">
                <a:noFill/>
                <a:miter lim="800000"/>
              </a:ln>
            </p:spPr>
            <p:txBody>
              <a:bodyPr lIns="0" tIns="0" rIns="0" bIns="0" rtlCol="0" anchor="ctr"/>
              <a:lstStyle/>
              <a:p>
                <a:pPr algn="ctr" eaLnBrk="0" hangingPunct="0"/>
                <a:r>
                  <a:rPr lang="en-US" altLang="zh-CN" sz="1845" b="1" dirty="0">
                    <a:solidFill>
                      <a:srgbClr val="333333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Europe</a:t>
                </a:r>
              </a:p>
            </p:txBody>
          </p:sp>
          <p:sp>
            <p:nvSpPr>
              <p:cNvPr id="43" name="文本框 7"/>
              <p:cNvSpPr txBox="1">
                <a:spLocks noChangeArrowheads="1"/>
              </p:cNvSpPr>
              <p:nvPr/>
            </p:nvSpPr>
            <p:spPr bwMode="auto">
              <a:xfrm>
                <a:off x="1572346" y="69641"/>
                <a:ext cx="7371152" cy="44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rgbClr val="002060"/>
                    </a:solidFill>
                    <a:latin typeface="微软雅黑" panose="020B0503020204020204" pitchFamily="34" charset="-122"/>
                    <a:ea typeface="宋体" panose="02010600030101010101" pitchFamily="2" charset="-122"/>
                  </a:defRPr>
                </a:lvl1pPr>
                <a:lvl2pPr marL="742950" indent="-285750">
                  <a:defRPr sz="2000" b="1">
                    <a:solidFill>
                      <a:srgbClr val="002060"/>
                    </a:solidFill>
                    <a:latin typeface="微软雅黑" panose="020B0503020204020204" pitchFamily="34" charset="-122"/>
                    <a:ea typeface="宋体" panose="02010600030101010101" pitchFamily="2" charset="-122"/>
                  </a:defRPr>
                </a:lvl2pPr>
                <a:lvl3pPr marL="1143000" indent="-228600">
                  <a:defRPr sz="2000" b="1">
                    <a:solidFill>
                      <a:srgbClr val="002060"/>
                    </a:solidFill>
                    <a:latin typeface="微软雅黑" panose="020B0503020204020204" pitchFamily="34" charset="-122"/>
                    <a:ea typeface="宋体" panose="02010600030101010101" pitchFamily="2" charset="-122"/>
                  </a:defRPr>
                </a:lvl3pPr>
                <a:lvl4pPr marL="1600200" indent="-228600">
                  <a:defRPr sz="2000" b="1">
                    <a:solidFill>
                      <a:srgbClr val="002060"/>
                    </a:solidFill>
                    <a:latin typeface="微软雅黑" panose="020B0503020204020204" pitchFamily="34" charset="-122"/>
                    <a:ea typeface="宋体" panose="02010600030101010101" pitchFamily="2" charset="-122"/>
                  </a:defRPr>
                </a:lvl4pPr>
                <a:lvl5pPr marL="2057400" indent="-228600">
                  <a:defRPr sz="2000" b="1">
                    <a:solidFill>
                      <a:srgbClr val="002060"/>
                    </a:solidFill>
                    <a:latin typeface="微软雅黑" panose="020B0503020204020204" pitchFamily="34" charset="-122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2060"/>
                    </a:solidFill>
                    <a:latin typeface="微软雅黑" panose="020B0503020204020204" pitchFamily="34" charset="-122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2060"/>
                    </a:solidFill>
                    <a:latin typeface="微软雅黑" panose="020B0503020204020204" pitchFamily="34" charset="-122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2060"/>
                    </a:solidFill>
                    <a:latin typeface="微软雅黑" panose="020B0503020204020204" pitchFamily="34" charset="-122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2060"/>
                    </a:solidFill>
                    <a:latin typeface="微软雅黑" panose="020B0503020204020204" pitchFamily="34" charset="-122"/>
                    <a:ea typeface="宋体" panose="02010600030101010101" pitchFamily="2" charset="-122"/>
                  </a:defRPr>
                </a:lvl9pPr>
              </a:lstStyle>
              <a:p>
                <a:pPr defTabSz="316230"/>
                <a:r>
                  <a:rPr lang="en-US" altLang="zh-CN" sz="166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Key Channels of Inter-continent and Inter-region Interconnection</a:t>
                </a:r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58542" y="4465118"/>
                <a:ext cx="333721" cy="29128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552943" y="4096201"/>
                <a:ext cx="333721" cy="29128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589394" y="4699667"/>
                <a:ext cx="333721" cy="29128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86088" y="5275261"/>
                <a:ext cx="333721" cy="29128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163478" y="5775291"/>
                <a:ext cx="333721" cy="29128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733077" y="4884762"/>
                <a:ext cx="333721" cy="29128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337098" y="6076973"/>
                <a:ext cx="717104" cy="550609"/>
              </a:xfrm>
              <a:prstGeom prst="rect">
                <a:avLst/>
              </a:prstGeom>
            </p:spPr>
          </p:pic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8163" y="6088011"/>
              <a:ext cx="717104" cy="550609"/>
            </a:xfrm>
            <a:prstGeom prst="rect">
              <a:avLst/>
            </a:prstGeom>
          </p:spPr>
        </p:pic>
      </p:grpSp>
      <p:sp>
        <p:nvSpPr>
          <p:cNvPr id="27" name="Text Box 16"/>
          <p:cNvSpPr>
            <a:spLocks noChangeArrowheads="1"/>
          </p:cNvSpPr>
          <p:nvPr/>
        </p:nvSpPr>
        <p:spPr bwMode="auto">
          <a:xfrm>
            <a:off x="1049148" y="543156"/>
            <a:ext cx="7517423" cy="3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81" tIns="44191" rIns="88381" bIns="441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(3) Vision of</a:t>
            </a:r>
            <a:r>
              <a:rPr lang="zh-CN" altLang="en-US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Grid Interconnection</a:t>
            </a:r>
          </a:p>
        </p:txBody>
      </p:sp>
      <p:sp>
        <p:nvSpPr>
          <p:cNvPr id="28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92280" y="6356351"/>
            <a:ext cx="2057400" cy="365125"/>
          </a:xfrm>
        </p:spPr>
        <p:txBody>
          <a:bodyPr/>
          <a:lstStyle/>
          <a:p>
            <a:fld id="{6AC94DEF-F173-4624-8E8C-3BCA2A875460}" type="slidenum">
              <a:rPr lang="en-US" altLang="zh-CN" smtClean="0">
                <a:cs typeface="Arial" panose="020B0604020202020204" pitchFamily="34" charset="0"/>
              </a:rPr>
              <a:t>16</a:t>
            </a:fld>
            <a:endParaRPr lang="en-US" altLang="zh-CN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>
            <a:off x="997070" y="2848066"/>
            <a:ext cx="7730353" cy="3595502"/>
            <a:chOff x="974805" y="2348880"/>
            <a:chExt cx="8374549" cy="3895127"/>
          </a:xfrm>
        </p:grpSpPr>
        <p:grpSp>
          <p:nvGrpSpPr>
            <p:cNvPr id="128" name="组合 127"/>
            <p:cNvGrpSpPr/>
            <p:nvPr/>
          </p:nvGrpSpPr>
          <p:grpSpPr>
            <a:xfrm>
              <a:off x="974805" y="2348880"/>
              <a:ext cx="7858855" cy="3895127"/>
              <a:chOff x="-231576" y="1700808"/>
              <a:chExt cx="9577064" cy="504056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912" t="9450" r="739" b="17051"/>
              <a:stretch>
                <a:fillRect/>
              </a:stretch>
            </p:blipFill>
            <p:spPr>
              <a:xfrm>
                <a:off x="-231576" y="1700808"/>
                <a:ext cx="9577064" cy="5040560"/>
              </a:xfrm>
              <a:prstGeom prst="rect">
                <a:avLst/>
              </a:prstGeom>
            </p:spPr>
          </p:pic>
          <p:cxnSp>
            <p:nvCxnSpPr>
              <p:cNvPr id="13" name="直接连接符 12"/>
              <p:cNvCxnSpPr/>
              <p:nvPr/>
            </p:nvCxnSpPr>
            <p:spPr bwMode="auto">
              <a:xfrm flipH="1">
                <a:off x="984096" y="3581400"/>
                <a:ext cx="334164" cy="37301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11158" y="3908658"/>
                <a:ext cx="116118" cy="115575"/>
              </a:xfrm>
              <a:prstGeom prst="rect">
                <a:avLst/>
              </a:prstGeom>
            </p:spPr>
          </p:pic>
          <p:cxnSp>
            <p:nvCxnSpPr>
              <p:cNvPr id="18" name="直接连接符 17"/>
              <p:cNvCxnSpPr/>
              <p:nvPr/>
            </p:nvCxnSpPr>
            <p:spPr bwMode="auto">
              <a:xfrm>
                <a:off x="1295400" y="3116580"/>
                <a:ext cx="16356" cy="47969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直接连接符 19"/>
              <p:cNvCxnSpPr/>
              <p:nvPr/>
            </p:nvCxnSpPr>
            <p:spPr bwMode="auto">
              <a:xfrm flipH="1">
                <a:off x="1296516" y="2804160"/>
                <a:ext cx="204624" cy="30443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直接连接符 21"/>
              <p:cNvCxnSpPr/>
              <p:nvPr/>
            </p:nvCxnSpPr>
            <p:spPr bwMode="auto">
              <a:xfrm flipH="1">
                <a:off x="1038225" y="3600450"/>
                <a:ext cx="320675" cy="51117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直接连接符 23"/>
              <p:cNvCxnSpPr/>
              <p:nvPr/>
            </p:nvCxnSpPr>
            <p:spPr bwMode="auto">
              <a:xfrm>
                <a:off x="1356360" y="3139440"/>
                <a:ext cx="8736" cy="45683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直接连接符 26"/>
              <p:cNvCxnSpPr/>
              <p:nvPr/>
            </p:nvCxnSpPr>
            <p:spPr bwMode="auto">
              <a:xfrm flipH="1">
                <a:off x="1358747" y="2005013"/>
                <a:ext cx="882009" cy="113406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61958" y="4073758"/>
                <a:ext cx="116118" cy="115575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22283" y="4162658"/>
                <a:ext cx="116118" cy="115575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63608" y="2714858"/>
                <a:ext cx="116118" cy="115575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01758" y="2651358"/>
                <a:ext cx="116118" cy="115575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7619" y="4123399"/>
                <a:ext cx="116118" cy="115575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70494" y="3367859"/>
                <a:ext cx="116118" cy="11557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72220" y="3003932"/>
                <a:ext cx="116118" cy="115575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16696" y="1916832"/>
                <a:ext cx="116118" cy="115575"/>
              </a:xfrm>
              <a:prstGeom prst="rect">
                <a:avLst/>
              </a:prstGeom>
            </p:spPr>
          </p:pic>
          <p:cxnSp>
            <p:nvCxnSpPr>
              <p:cNvPr id="47" name="直接连接符 46"/>
              <p:cNvCxnSpPr/>
              <p:nvPr/>
            </p:nvCxnSpPr>
            <p:spPr bwMode="auto">
              <a:xfrm flipH="1">
                <a:off x="1089026" y="3600450"/>
                <a:ext cx="327024" cy="60007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直接连接符 48"/>
              <p:cNvCxnSpPr/>
              <p:nvPr/>
            </p:nvCxnSpPr>
            <p:spPr bwMode="auto">
              <a:xfrm>
                <a:off x="1400810" y="3152140"/>
                <a:ext cx="8736" cy="45683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直接连接符 49"/>
              <p:cNvCxnSpPr/>
              <p:nvPr/>
            </p:nvCxnSpPr>
            <p:spPr bwMode="auto">
              <a:xfrm flipH="1">
                <a:off x="1403196" y="2736850"/>
                <a:ext cx="514504" cy="42762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直接连接符 51"/>
              <p:cNvCxnSpPr/>
              <p:nvPr/>
            </p:nvCxnSpPr>
            <p:spPr bwMode="auto">
              <a:xfrm flipH="1">
                <a:off x="452438" y="4212590"/>
                <a:ext cx="326072" cy="59039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直接连接符 53"/>
              <p:cNvCxnSpPr/>
              <p:nvPr/>
            </p:nvCxnSpPr>
            <p:spPr bwMode="auto">
              <a:xfrm>
                <a:off x="454819" y="4793456"/>
                <a:ext cx="243681" cy="108664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直接连接符 60"/>
              <p:cNvCxnSpPr/>
              <p:nvPr/>
            </p:nvCxnSpPr>
            <p:spPr bwMode="auto">
              <a:xfrm>
                <a:off x="1044576" y="3105150"/>
                <a:ext cx="155574" cy="27622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73308" y="2117958"/>
                <a:ext cx="116118" cy="115575"/>
              </a:xfrm>
              <a:prstGeom prst="rect">
                <a:avLst/>
              </a:prstGeom>
            </p:spPr>
          </p:pic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606733" y="2502133"/>
                <a:ext cx="116118" cy="115575"/>
              </a:xfrm>
              <a:prstGeom prst="rect">
                <a:avLst/>
              </a:prstGeom>
            </p:spPr>
          </p:pic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130483" y="3111733"/>
                <a:ext cx="116118" cy="115575"/>
              </a:xfrm>
              <a:prstGeom prst="rect">
                <a:avLst/>
              </a:prstGeom>
            </p:spPr>
          </p:pic>
          <p:pic>
            <p:nvPicPr>
              <p:cNvPr id="68" name="图片 6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181283" y="3200633"/>
                <a:ext cx="116118" cy="115575"/>
              </a:xfrm>
              <a:prstGeom prst="rect">
                <a:avLst/>
              </a:prstGeom>
            </p:spPr>
          </p:pic>
          <p:cxnSp>
            <p:nvCxnSpPr>
              <p:cNvPr id="69" name="直接连接符 68"/>
              <p:cNvCxnSpPr/>
              <p:nvPr/>
            </p:nvCxnSpPr>
            <p:spPr bwMode="auto">
              <a:xfrm flipH="1">
                <a:off x="3219296" y="3022600"/>
                <a:ext cx="539904" cy="11647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直接连接符 70"/>
              <p:cNvCxnSpPr/>
              <p:nvPr/>
            </p:nvCxnSpPr>
            <p:spPr bwMode="auto">
              <a:xfrm flipH="1">
                <a:off x="3752696" y="2807494"/>
                <a:ext cx="204942" cy="21728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直接连接符 72"/>
              <p:cNvCxnSpPr/>
              <p:nvPr/>
            </p:nvCxnSpPr>
            <p:spPr bwMode="auto">
              <a:xfrm>
                <a:off x="3695700" y="2590800"/>
                <a:ext cx="254794" cy="2214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直接连接符 76"/>
              <p:cNvCxnSpPr/>
              <p:nvPr/>
            </p:nvCxnSpPr>
            <p:spPr bwMode="auto">
              <a:xfrm flipH="1">
                <a:off x="3270096" y="3079750"/>
                <a:ext cx="489104" cy="16092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直接连接符 78"/>
              <p:cNvCxnSpPr/>
              <p:nvPr/>
            </p:nvCxnSpPr>
            <p:spPr bwMode="auto">
              <a:xfrm flipH="1">
                <a:off x="3759046" y="2806700"/>
                <a:ext cx="273204" cy="27522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直接连接符 80"/>
              <p:cNvCxnSpPr/>
              <p:nvPr/>
            </p:nvCxnSpPr>
            <p:spPr bwMode="auto">
              <a:xfrm>
                <a:off x="3467100" y="2260600"/>
                <a:ext cx="558646" cy="55462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直接连接符 83"/>
              <p:cNvCxnSpPr/>
              <p:nvPr/>
            </p:nvCxnSpPr>
            <p:spPr bwMode="auto">
              <a:xfrm flipH="1" flipV="1">
                <a:off x="2971800" y="2178050"/>
                <a:ext cx="500063" cy="8413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87" name="图片 8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745088" y="3784912"/>
                <a:ext cx="116118" cy="115575"/>
              </a:xfrm>
              <a:prstGeom prst="rect">
                <a:avLst/>
              </a:prstGeom>
            </p:spPr>
          </p:pic>
          <p:pic>
            <p:nvPicPr>
              <p:cNvPr id="88" name="图片 8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961112" y="3310071"/>
                <a:ext cx="116118" cy="115575"/>
              </a:xfrm>
              <a:prstGeom prst="rect">
                <a:avLst/>
              </a:prstGeom>
            </p:spPr>
          </p:pic>
          <p:pic>
            <p:nvPicPr>
              <p:cNvPr id="89" name="图片 8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750296" y="2981072"/>
                <a:ext cx="116118" cy="115575"/>
              </a:xfrm>
              <a:prstGeom prst="rect">
                <a:avLst/>
              </a:prstGeom>
            </p:spPr>
          </p:pic>
          <p:cxnSp>
            <p:nvCxnSpPr>
              <p:cNvPr id="90" name="直接连接符 89"/>
              <p:cNvCxnSpPr/>
              <p:nvPr/>
            </p:nvCxnSpPr>
            <p:spPr bwMode="auto">
              <a:xfrm flipH="1">
                <a:off x="4855056" y="2979420"/>
                <a:ext cx="440844" cy="326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直接连接符 91"/>
              <p:cNvCxnSpPr/>
              <p:nvPr/>
            </p:nvCxnSpPr>
            <p:spPr bwMode="auto">
              <a:xfrm flipH="1" flipV="1">
                <a:off x="5281776" y="2981598"/>
                <a:ext cx="715164" cy="21118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直接连接符 93"/>
              <p:cNvCxnSpPr/>
              <p:nvPr/>
            </p:nvCxnSpPr>
            <p:spPr bwMode="auto">
              <a:xfrm flipH="1" flipV="1">
                <a:off x="5998056" y="3194958"/>
                <a:ext cx="14124" cy="11974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直接连接符 95"/>
              <p:cNvCxnSpPr/>
              <p:nvPr/>
            </p:nvCxnSpPr>
            <p:spPr bwMode="auto">
              <a:xfrm flipV="1">
                <a:off x="5821680" y="3415938"/>
                <a:ext cx="168756" cy="37882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99" name="图片 9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041232" y="4074104"/>
                <a:ext cx="116118" cy="115575"/>
              </a:xfrm>
              <a:prstGeom prst="rect">
                <a:avLst/>
              </a:prstGeom>
            </p:spPr>
          </p:pic>
          <p:pic>
            <p:nvPicPr>
              <p:cNvPr id="100" name="图片 9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83086" y="4193378"/>
                <a:ext cx="116118" cy="115575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55332" y="2618684"/>
                <a:ext cx="116118" cy="115575"/>
              </a:xfrm>
              <a:prstGeom prst="rect">
                <a:avLst/>
              </a:prstGeom>
            </p:spPr>
          </p:pic>
          <p:pic>
            <p:nvPicPr>
              <p:cNvPr id="102" name="图片 10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654392" y="2557724"/>
                <a:ext cx="116118" cy="115575"/>
              </a:xfrm>
              <a:prstGeom prst="rect">
                <a:avLst/>
              </a:prstGeom>
            </p:spPr>
          </p:pic>
          <p:cxnSp>
            <p:nvCxnSpPr>
              <p:cNvPr id="103" name="直接连接符 102"/>
              <p:cNvCxnSpPr/>
              <p:nvPr/>
            </p:nvCxnSpPr>
            <p:spPr bwMode="auto">
              <a:xfrm flipH="1" flipV="1">
                <a:off x="5639916" y="2699658"/>
                <a:ext cx="981864" cy="34834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直接连接符 104"/>
              <p:cNvCxnSpPr/>
              <p:nvPr/>
            </p:nvCxnSpPr>
            <p:spPr bwMode="auto">
              <a:xfrm flipH="1" flipV="1">
                <a:off x="6615276" y="3050178"/>
                <a:ext cx="463704" cy="103414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" name="直接连接符 106"/>
              <p:cNvCxnSpPr/>
              <p:nvPr/>
            </p:nvCxnSpPr>
            <p:spPr bwMode="auto">
              <a:xfrm flipH="1" flipV="1">
                <a:off x="5754216" y="2631078"/>
                <a:ext cx="981864" cy="34834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直接连接符 107"/>
              <p:cNvCxnSpPr/>
              <p:nvPr/>
            </p:nvCxnSpPr>
            <p:spPr bwMode="auto">
              <a:xfrm flipH="1" flipV="1">
                <a:off x="6737196" y="2981598"/>
                <a:ext cx="768504" cy="121702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10" name="图片 10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655818" y="3959321"/>
                <a:ext cx="116118" cy="115575"/>
              </a:xfrm>
              <a:prstGeom prst="rect">
                <a:avLst/>
              </a:prstGeom>
            </p:spPr>
          </p:pic>
          <p:cxnSp>
            <p:nvCxnSpPr>
              <p:cNvPr id="111" name="直接连接符 110"/>
              <p:cNvCxnSpPr/>
              <p:nvPr/>
            </p:nvCxnSpPr>
            <p:spPr bwMode="auto">
              <a:xfrm flipH="1" flipV="1">
                <a:off x="5716116" y="4056018"/>
                <a:ext cx="684684" cy="218222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18" name="图片 1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668576" y="4480338"/>
                <a:ext cx="116118" cy="115575"/>
              </a:xfrm>
              <a:prstGeom prst="rect">
                <a:avLst/>
              </a:prstGeom>
            </p:spPr>
          </p:pic>
          <p:pic>
            <p:nvPicPr>
              <p:cNvPr id="119" name="图片 11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089456" y="4663218"/>
                <a:ext cx="116118" cy="115575"/>
              </a:xfrm>
              <a:prstGeom prst="rect">
                <a:avLst/>
              </a:prstGeom>
            </p:spPr>
          </p:pic>
          <p:cxnSp>
            <p:nvCxnSpPr>
              <p:cNvPr id="120" name="直接连接符 119"/>
              <p:cNvCxnSpPr/>
              <p:nvPr/>
            </p:nvCxnSpPr>
            <p:spPr bwMode="auto">
              <a:xfrm flipV="1">
                <a:off x="7081520" y="4754880"/>
                <a:ext cx="1026160" cy="1524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F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直接连接符 124"/>
              <p:cNvCxnSpPr/>
              <p:nvPr/>
            </p:nvCxnSpPr>
            <p:spPr bwMode="auto">
              <a:xfrm flipH="1">
                <a:off x="8738716" y="4450080"/>
                <a:ext cx="537364" cy="6567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9" name="矩形 128"/>
            <p:cNvSpPr/>
            <p:nvPr/>
          </p:nvSpPr>
          <p:spPr>
            <a:xfrm>
              <a:off x="6187948" y="5884144"/>
              <a:ext cx="1017988" cy="2538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925" b="1" dirty="0">
                  <a:ea typeface="黑体" panose="02010609060101010101" pitchFamily="2" charset="-122"/>
                  <a:cs typeface="Arial" panose="020B0604020202020204" pitchFamily="34" charset="0"/>
                </a:rPr>
                <a:t>TO ETHIOPIA</a:t>
              </a:r>
            </a:p>
          </p:txBody>
        </p:sp>
        <p:sp>
          <p:nvSpPr>
            <p:cNvPr id="130" name="矩形 129"/>
            <p:cNvSpPr/>
            <p:nvPr/>
          </p:nvSpPr>
          <p:spPr>
            <a:xfrm>
              <a:off x="1417729" y="5583066"/>
              <a:ext cx="733187" cy="2538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925" b="1" dirty="0">
                  <a:ea typeface="黑体" panose="02010609060101010101" pitchFamily="2" charset="-122"/>
                  <a:cs typeface="Arial" panose="020B0604020202020204" pitchFamily="34" charset="0"/>
                </a:rPr>
                <a:t>TO INGA</a:t>
              </a:r>
            </a:p>
          </p:txBody>
        </p:sp>
        <p:sp>
          <p:nvSpPr>
            <p:cNvPr id="131" name="矩形 130"/>
            <p:cNvSpPr/>
            <p:nvPr/>
          </p:nvSpPr>
          <p:spPr>
            <a:xfrm>
              <a:off x="8147288" y="4164093"/>
              <a:ext cx="1202066" cy="2538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925" b="1" dirty="0">
                  <a:ea typeface="黑体" panose="02010609060101010101" pitchFamily="2" charset="-122"/>
                  <a:cs typeface="Arial" panose="020B0604020202020204" pitchFamily="34" charset="0"/>
                </a:rPr>
                <a:t>TO SOUTH ASIA</a:t>
              </a:r>
            </a:p>
          </p:txBody>
        </p:sp>
      </p:grpSp>
      <p:sp>
        <p:nvSpPr>
          <p:cNvPr id="133" name="文本框 7"/>
          <p:cNvSpPr txBox="1">
            <a:spLocks noChangeArrowheads="1"/>
          </p:cNvSpPr>
          <p:nvPr/>
        </p:nvSpPr>
        <p:spPr bwMode="auto">
          <a:xfrm>
            <a:off x="1462263" y="1266321"/>
            <a:ext cx="6716903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defTabSz="316230"/>
            <a:r>
              <a:rPr lang="en-US" altLang="zh-CN" sz="166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Key Inter-continental and Inter-regional Interconnection Projects</a:t>
            </a:r>
          </a:p>
        </p:txBody>
      </p:sp>
      <p:grpSp>
        <p:nvGrpSpPr>
          <p:cNvPr id="134" name="组合 133"/>
          <p:cNvGrpSpPr/>
          <p:nvPr/>
        </p:nvGrpSpPr>
        <p:grpSpPr>
          <a:xfrm>
            <a:off x="223941" y="1786735"/>
            <a:ext cx="8696118" cy="977576"/>
            <a:chOff x="0" y="8830"/>
            <a:chExt cx="8462714" cy="692640"/>
          </a:xfrm>
        </p:grpSpPr>
        <p:sp>
          <p:nvSpPr>
            <p:cNvPr id="135" name="圆角矩形 8"/>
            <p:cNvSpPr/>
            <p:nvPr/>
          </p:nvSpPr>
          <p:spPr>
            <a:xfrm>
              <a:off x="0" y="8830"/>
              <a:ext cx="8462714" cy="692640"/>
            </a:xfrm>
            <a:prstGeom prst="roundRect">
              <a:avLst/>
            </a:prstGeom>
            <a:solidFill>
              <a:srgbClr val="BBE0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6" name="圆角矩形 4"/>
            <p:cNvSpPr txBox="1"/>
            <p:nvPr/>
          </p:nvSpPr>
          <p:spPr>
            <a:xfrm>
              <a:off x="527367" y="12144"/>
              <a:ext cx="7913202" cy="641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338" tIns="70338" rIns="70338" bIns="70338" numCol="1" spcCol="1270" anchor="ctr" anchorCtr="0">
              <a:noAutofit/>
            </a:bodyPr>
            <a:lstStyle/>
            <a:p>
              <a:pPr defTabSz="820420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1475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13 key interconnection projects </a:t>
              </a:r>
              <a:r>
                <a:rPr lang="en-US" altLang="zh-CN" sz="1475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are proposed for inter-continental and inter-regional clean energy transmission, accommodation and complementation.</a:t>
              </a:r>
            </a:p>
          </p:txBody>
        </p:sp>
      </p:grpSp>
      <p:sp>
        <p:nvSpPr>
          <p:cNvPr id="67" name="Text Box 16"/>
          <p:cNvSpPr>
            <a:spLocks noChangeArrowheads="1"/>
          </p:cNvSpPr>
          <p:nvPr/>
        </p:nvSpPr>
        <p:spPr bwMode="auto">
          <a:xfrm>
            <a:off x="1011972" y="554798"/>
            <a:ext cx="7517423" cy="3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81" tIns="44191" rIns="88381" bIns="441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(3) Vision of</a:t>
            </a:r>
            <a:r>
              <a:rPr lang="zh-CN" altLang="en-US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Grid Interconnection</a:t>
            </a:r>
          </a:p>
        </p:txBody>
      </p:sp>
      <p:sp>
        <p:nvSpPr>
          <p:cNvPr id="70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92280" y="6356351"/>
            <a:ext cx="2057400" cy="365125"/>
          </a:xfrm>
        </p:spPr>
        <p:txBody>
          <a:bodyPr/>
          <a:lstStyle/>
          <a:p>
            <a:fld id="{6AC94DEF-F173-4624-8E8C-3BCA2A875460}" type="slidenum">
              <a:rPr lang="en-US" altLang="zh-CN" smtClean="0">
                <a:cs typeface="Arial" panose="020B0604020202020204" pitchFamily="34" charset="0"/>
              </a:rPr>
              <a:t>17</a:t>
            </a:fld>
            <a:endParaRPr lang="en-US" altLang="zh-CN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6"/>
          <p:cNvSpPr>
            <a:spLocks noChangeArrowheads="1"/>
          </p:cNvSpPr>
          <p:nvPr/>
        </p:nvSpPr>
        <p:spPr bwMode="auto">
          <a:xfrm>
            <a:off x="1049148" y="566356"/>
            <a:ext cx="7517423" cy="3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81" tIns="44191" rIns="88381" bIns="441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(3) Vision of</a:t>
            </a:r>
            <a:r>
              <a:rPr lang="zh-CN" altLang="en-US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Grid Interconnection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840626" y="3736272"/>
            <a:ext cx="4910934" cy="2415451"/>
            <a:chOff x="3851920" y="3018859"/>
            <a:chExt cx="5259680" cy="2415451"/>
          </a:xfrm>
        </p:grpSpPr>
        <p:grpSp>
          <p:nvGrpSpPr>
            <p:cNvPr id="14" name="组合 13"/>
            <p:cNvGrpSpPr/>
            <p:nvPr/>
          </p:nvGrpSpPr>
          <p:grpSpPr>
            <a:xfrm>
              <a:off x="4554531" y="3501008"/>
              <a:ext cx="4557069" cy="1933302"/>
              <a:chOff x="4554531" y="3501008"/>
              <a:chExt cx="4557069" cy="1933302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4531" y="3501008"/>
                <a:ext cx="4557069" cy="1933302"/>
              </a:xfrm>
              <a:prstGeom prst="rect">
                <a:avLst/>
              </a:prstGeom>
            </p:spPr>
          </p:pic>
          <p:sp>
            <p:nvSpPr>
              <p:cNvPr id="5" name="矩形 4"/>
              <p:cNvSpPr/>
              <p:nvPr/>
            </p:nvSpPr>
            <p:spPr>
              <a:xfrm>
                <a:off x="6457950" y="4797152"/>
                <a:ext cx="150554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rPr>
                  <a:t>1,000km </a:t>
                </a:r>
                <a:r>
                  <a:rPr lang="en-US" altLang="zh-CN" sz="9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submarine cable</a:t>
                </a: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" name="直接箭头连接符 9"/>
              <p:cNvCxnSpPr/>
              <p:nvPr/>
            </p:nvCxnSpPr>
            <p:spPr>
              <a:xfrm flipH="1" flipV="1">
                <a:off x="7092280" y="4581129"/>
                <a:ext cx="118440" cy="216023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6"/>
            <p:cNvSpPr>
              <a:spLocks noChangeArrowheads="1"/>
            </p:cNvSpPr>
            <p:nvPr/>
          </p:nvSpPr>
          <p:spPr bwMode="auto">
            <a:xfrm>
              <a:off x="3851920" y="3018859"/>
              <a:ext cx="4946257" cy="44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8381" tIns="44191" rIns="88381" bIns="44191">
              <a:spAutoFit/>
            </a:bodyPr>
            <a:lstStyle>
              <a:lvl1pPr indent="638175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9pPr>
            </a:lstStyle>
            <a:p>
              <a:pPr eaLnBrk="1" hangingPunct="1">
                <a:lnSpc>
                  <a:spcPts val="3200"/>
                </a:lnSpc>
                <a:spcBef>
                  <a:spcPct val="0"/>
                </a:spcBef>
                <a:buSzPct val="60000"/>
                <a:buNone/>
              </a:pPr>
              <a:r>
                <a:rPr lang="en-US" altLang="zh-CN" sz="1400" b="1" dirty="0"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GCC Region and South Asia Interconnection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4554531" y="3503675"/>
              <a:ext cx="4557069" cy="523220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</p:spPr>
          <p:txBody>
            <a:bodyPr wrap="square">
              <a:spAutoFit/>
            </a:bodyPr>
            <a:lstStyle/>
            <a:p>
              <a:pPr indent="-326390" algn="just" defTabSz="389255">
                <a:spcAft>
                  <a:spcPts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defRPr/>
              </a:pPr>
              <a:r>
                <a:rPr lang="en-US" altLang="zh-CN" sz="1400" dirty="0">
                  <a:solidFill>
                    <a:srgbClr val="FF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±800kV, 8GW, 2,450km.</a:t>
              </a:r>
              <a:endParaRPr lang="zh-CN" altLang="en-US" sz="1400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indent="-326390" algn="just" defTabSz="389255">
                <a:spcAft>
                  <a:spcPts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defRPr/>
              </a:pPr>
              <a:r>
                <a:rPr lang="en-US" altLang="zh-CN" sz="1400" dirty="0">
                  <a:solidFill>
                    <a:srgbClr val="FF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Total investment about </a:t>
              </a:r>
              <a:r>
                <a:rPr lang="en-US" altLang="zh-CN" sz="1400" dirty="0">
                  <a:solidFill>
                    <a:srgbClr val="FF000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8.4 billion </a:t>
              </a:r>
              <a:r>
                <a:rPr lang="en-US" altLang="zh-CN" sz="1400" dirty="0">
                  <a:solidFill>
                    <a:srgbClr val="FF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USD. 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396552" y="1196271"/>
            <a:ext cx="4910934" cy="4955451"/>
            <a:chOff x="0" y="1286493"/>
            <a:chExt cx="4910934" cy="4955451"/>
          </a:xfrm>
        </p:grpSpPr>
        <p:sp>
          <p:nvSpPr>
            <p:cNvPr id="3" name="Text Box 16"/>
            <p:cNvSpPr>
              <a:spLocks noChangeArrowheads="1"/>
            </p:cNvSpPr>
            <p:nvPr/>
          </p:nvSpPr>
          <p:spPr bwMode="auto">
            <a:xfrm>
              <a:off x="0" y="1286493"/>
              <a:ext cx="4910934" cy="44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8381" tIns="44191" rIns="88381" bIns="44191">
              <a:spAutoFit/>
            </a:bodyPr>
            <a:lstStyle>
              <a:lvl1pPr indent="638175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9pPr>
            </a:lstStyle>
            <a:p>
              <a:pPr eaLnBrk="1" hangingPunct="1">
                <a:lnSpc>
                  <a:spcPts val="3200"/>
                </a:lnSpc>
                <a:spcBef>
                  <a:spcPct val="0"/>
                </a:spcBef>
                <a:buSzPct val="60000"/>
                <a:buNone/>
              </a:pPr>
              <a:r>
                <a:rPr lang="en-US" altLang="zh-CN" sz="1400" b="1" dirty="0"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GCC Region and Ethiopia Interconnection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178" y="1727903"/>
              <a:ext cx="3830814" cy="4514041"/>
            </a:xfrm>
            <a:prstGeom prst="rect">
              <a:avLst/>
            </a:prstGeom>
          </p:spPr>
        </p:pic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669178" y="1719588"/>
              <a:ext cx="3830814" cy="546945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 marL="342900" indent="-342900"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defTabSz="389255">
                <a:spcAft>
                  <a:spcPts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defRPr/>
              </a:pPr>
              <a:r>
                <a:rPr lang="en-US" altLang="zh-CN" sz="1475" b="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±660kV, 4GW, 2,000km.</a:t>
              </a:r>
              <a:endParaRPr lang="zh-CN" altLang="en-US" sz="1475" b="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defTabSz="389255">
                <a:spcAft>
                  <a:spcPts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defRPr/>
              </a:pPr>
              <a:r>
                <a:rPr lang="en-US" altLang="zh-CN" sz="1475" b="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Total investment: </a:t>
              </a:r>
              <a:r>
                <a:rPr lang="en-US" altLang="zh-CN" sz="1475" b="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2.4 billion </a:t>
              </a:r>
              <a:r>
                <a:rPr lang="en-US" altLang="zh-CN" sz="1475" b="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USD.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840626" y="1182142"/>
            <a:ext cx="4910934" cy="2690340"/>
            <a:chOff x="3524632" y="1182142"/>
            <a:chExt cx="5226928" cy="2690340"/>
          </a:xfrm>
        </p:grpSpPr>
        <p:pic>
          <p:nvPicPr>
            <p:cNvPr id="18" name="图片 17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4"/>
            <a:stretch>
              <a:fillRect/>
            </a:stretch>
          </p:blipFill>
          <p:spPr bwMode="auto">
            <a:xfrm>
              <a:off x="4201533" y="1656895"/>
              <a:ext cx="4550027" cy="2215587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Text Box 16"/>
            <p:cNvSpPr>
              <a:spLocks noChangeArrowheads="1"/>
            </p:cNvSpPr>
            <p:nvPr/>
          </p:nvSpPr>
          <p:spPr bwMode="auto">
            <a:xfrm>
              <a:off x="3524632" y="1182142"/>
              <a:ext cx="4975519" cy="43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8381" tIns="44191" rIns="88381" bIns="44191">
              <a:spAutoFit/>
            </a:bodyPr>
            <a:lstStyle>
              <a:lvl1pPr indent="638175" eaLnBrk="0" hangingPunct="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2" charset="-122"/>
                </a:defRPr>
              </a:lvl9pPr>
            </a:lstStyle>
            <a:p>
              <a:pPr eaLnBrk="1" hangingPunct="1">
                <a:lnSpc>
                  <a:spcPts val="3200"/>
                </a:lnSpc>
                <a:spcBef>
                  <a:spcPct val="0"/>
                </a:spcBef>
                <a:buSzPct val="60000"/>
                <a:buNone/>
              </a:pPr>
              <a:r>
                <a:rPr lang="en-US" altLang="zh-CN" sz="1200" b="1" dirty="0"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Morocco and France Interconnection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4201533" y="1643617"/>
              <a:ext cx="4550027" cy="523220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</p:spPr>
          <p:txBody>
            <a:bodyPr wrap="square">
              <a:spAutoFit/>
            </a:bodyPr>
            <a:lstStyle/>
            <a:p>
              <a:pPr algn="just" defTabSz="389255">
                <a:spcAft>
                  <a:spcPts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defRPr/>
              </a:pPr>
              <a:r>
                <a:rPr lang="en-US" altLang="zh-CN" sz="1400" dirty="0">
                  <a:solidFill>
                    <a:srgbClr val="FF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±800kV, 10GW, 2,300km.</a:t>
              </a:r>
            </a:p>
            <a:p>
              <a:pPr algn="just" defTabSz="389255">
                <a:spcAft>
                  <a:spcPts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defRPr/>
              </a:pPr>
              <a:r>
                <a:rPr lang="en-US" altLang="zh-CN" sz="1400" dirty="0">
                  <a:solidFill>
                    <a:srgbClr val="FF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Total investment: 4.8 billion USD ..</a:t>
              </a:r>
            </a:p>
          </p:txBody>
        </p:sp>
      </p:grpSp>
      <p:sp>
        <p:nvSpPr>
          <p:cNvPr id="2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92280" y="6356351"/>
            <a:ext cx="2057400" cy="365125"/>
          </a:xfrm>
        </p:spPr>
        <p:txBody>
          <a:bodyPr/>
          <a:lstStyle/>
          <a:p>
            <a:fld id="{6AC94DEF-F173-4624-8E8C-3BCA2A875460}" type="slidenum">
              <a:rPr lang="en-US" altLang="zh-CN" smtClean="0">
                <a:cs typeface="Arial" panose="020B0604020202020204" pitchFamily="34" charset="0"/>
              </a:rPr>
              <a:t>18</a:t>
            </a:fld>
            <a:endParaRPr lang="en-US" altLang="zh-CN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30009" y="568810"/>
            <a:ext cx="777122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(4) Benefits of Arab States Energy Interconnection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-14356" y="1221475"/>
            <a:ext cx="9038697" cy="201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marL="243205" indent="-243205" algn="just" defTabSz="316230">
              <a:lnSpc>
                <a:spcPct val="120000"/>
              </a:lnSpc>
              <a:spcAft>
                <a:spcPts val="111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New role: 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accelerate energy transition, turn Arab States from an important global fossil energy supply center to clean energy supply center, and from a participant to a leader in handling climate change.</a:t>
            </a:r>
          </a:p>
          <a:p>
            <a:pPr marL="243205" indent="-243205" algn="just" defTabSz="316230">
              <a:lnSpc>
                <a:spcPct val="120000"/>
              </a:lnSpc>
              <a:spcAft>
                <a:spcPts val="111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New motivation: 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promote development of clean energy industry chain of Arab states, change the driving force of economic development from oil &amp; gas industry to clean energy.</a:t>
            </a:r>
          </a:p>
          <a:p>
            <a:pPr marL="243205" indent="-243205" algn="just" defTabSz="316230">
              <a:lnSpc>
                <a:spcPct val="120000"/>
              </a:lnSpc>
              <a:spcAft>
                <a:spcPts val="111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New platform: 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expand cross-border and inter-continental energy and economic cooperation, construct new cooperation platform in Arabian region, and promote regional peaceful and stable development.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-14356" y="3232538"/>
            <a:ext cx="8928992" cy="3212809"/>
            <a:chOff x="1172" y="3301805"/>
            <a:chExt cx="9183842" cy="3301805"/>
          </a:xfrm>
        </p:grpSpPr>
        <p:sp>
          <p:nvSpPr>
            <p:cNvPr id="39" name="矩形 38"/>
            <p:cNvSpPr/>
            <p:nvPr/>
          </p:nvSpPr>
          <p:spPr bwMode="auto">
            <a:xfrm>
              <a:off x="1172" y="3301805"/>
              <a:ext cx="9145172" cy="33018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lIns="0" tIns="0" rIns="0" bIns="0" rtlCol="0" anchor="ctr"/>
            <a:lstStyle/>
            <a:p>
              <a:pPr algn="dist" eaLnBrk="0" hangingPunct="0"/>
              <a:endParaRPr lang="zh-CN" altLang="en-US" b="1" dirty="0">
                <a:solidFill>
                  <a:srgbClr val="333333"/>
                </a:solidFill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689" y="4007007"/>
              <a:ext cx="1083650" cy="2034399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325102" y="4437941"/>
              <a:ext cx="498855" cy="26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1110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2035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372548" y="4665525"/>
              <a:ext cx="710451" cy="54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2955" b="1" dirty="0">
                  <a:ea typeface="微软雅黑" panose="020B0503020204020204" pitchFamily="34" charset="-122"/>
                  <a:cs typeface="Arial" panose="020B0604020202020204" pitchFamily="34" charset="0"/>
                </a:rPr>
                <a:t>1.4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3385" y="3828251"/>
              <a:ext cx="1345338" cy="2480989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2029902" y="4824848"/>
              <a:ext cx="1077539" cy="26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sz="1110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bllion tons/yr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325102" y="5275049"/>
              <a:ext cx="498855" cy="26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1110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2050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372548" y="5545248"/>
              <a:ext cx="710451" cy="54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2955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2.6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0569" y="5090456"/>
              <a:ext cx="1329102" cy="1371148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7153271" y="3751316"/>
              <a:ext cx="498855" cy="26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1110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2035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7271790" y="3960752"/>
              <a:ext cx="660758" cy="433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2215" b="1" dirty="0">
                  <a:ea typeface="微软雅黑" panose="020B0503020204020204" pitchFamily="34" charset="-122"/>
                  <a:cs typeface="Arial" panose="020B0604020202020204" pitchFamily="34" charset="0"/>
                </a:rPr>
                <a:t>207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8186023" y="4048233"/>
              <a:ext cx="998991" cy="26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1110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*billion USD</a:t>
              </a:r>
              <a:endParaRPr lang="zh-CN" altLang="en-US" sz="1110" b="1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158640" y="4422142"/>
              <a:ext cx="498855" cy="26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1110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2050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7271790" y="4598102"/>
              <a:ext cx="660758" cy="433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2215" b="1" dirty="0">
                  <a:ea typeface="微软雅黑" panose="020B0503020204020204" pitchFamily="34" charset="-122"/>
                  <a:cs typeface="Arial" panose="020B0604020202020204" pitchFamily="34" charset="0"/>
                </a:rPr>
                <a:t>279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62291" y="3487616"/>
              <a:ext cx="1329102" cy="1375369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7146571" y="5520339"/>
              <a:ext cx="498855" cy="26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1110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2035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7660545" y="5615253"/>
              <a:ext cx="343364" cy="433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2215" b="1" dirty="0">
                  <a:ea typeface="微软雅黑" panose="020B0503020204020204" pitchFamily="34" charset="-122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767348" y="3438949"/>
              <a:ext cx="2250937" cy="319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1475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Saving </a:t>
              </a:r>
              <a:r>
                <a:rPr lang="en-US" altLang="zh-CN" sz="1475" b="1" dirty="0">
                  <a:solidFill>
                    <a:srgbClr val="0070C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energy subsidy</a:t>
              </a:r>
              <a:endParaRPr lang="zh-CN" altLang="en-US" sz="1475" b="1" dirty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146570" y="6065511"/>
              <a:ext cx="498855" cy="26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1110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2050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7589362" y="6041269"/>
              <a:ext cx="502061" cy="433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2215" b="1" dirty="0">
                  <a:ea typeface="微软雅黑" panose="020B0503020204020204" pitchFamily="34" charset="-122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6947077" y="5079953"/>
              <a:ext cx="2031801" cy="433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316230"/>
              <a:r>
                <a:rPr lang="en-US" altLang="zh-CN" sz="1110" b="1" dirty="0">
                  <a:solidFill>
                    <a:srgbClr val="0070C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Foreign exchange earnings </a:t>
              </a:r>
              <a:r>
                <a:rPr lang="en-US" altLang="zh-CN" sz="1110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from electricity export</a:t>
              </a:r>
              <a:endParaRPr lang="zh-CN" altLang="en-US" sz="1110" b="1" dirty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796007" y="3474675"/>
              <a:ext cx="2014611" cy="54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316230"/>
              <a:r>
                <a:rPr lang="en-US" altLang="zh-CN" sz="1475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Reduction of </a:t>
              </a:r>
              <a:r>
                <a:rPr lang="en-US" altLang="zh-CN" sz="1475" b="1" dirty="0">
                  <a:solidFill>
                    <a:srgbClr val="FF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fuel</a:t>
              </a:r>
              <a:r>
                <a:rPr lang="zh-CN" altLang="en-US" sz="1475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475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consumption</a:t>
              </a:r>
              <a:endParaRPr lang="zh-CN" altLang="en-US" sz="1475" b="1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188891" y="4426035"/>
              <a:ext cx="498855" cy="26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1110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2035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4153722" y="4653618"/>
              <a:ext cx="814647" cy="54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2955" b="1" dirty="0">
                  <a:ea typeface="微软雅黑" panose="020B0503020204020204" pitchFamily="34" charset="-122"/>
                  <a:cs typeface="Arial" panose="020B0604020202020204" pitchFamily="34" charset="0"/>
                </a:rPr>
                <a:t>470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4815624" y="4862718"/>
              <a:ext cx="1157689" cy="26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1110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million tons/yr</a:t>
              </a:r>
              <a:endParaRPr lang="zh-CN" altLang="en-US" sz="1110" b="1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178652" y="5320382"/>
              <a:ext cx="498855" cy="26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1110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2050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171491" y="5547965"/>
              <a:ext cx="814647" cy="54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2955" b="1" dirty="0">
                  <a:ea typeface="微软雅黑" panose="020B0503020204020204" pitchFamily="34" charset="-122"/>
                  <a:cs typeface="Arial" panose="020B0604020202020204" pitchFamily="34" charset="0"/>
                </a:rPr>
                <a:t>850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188140" y="3457730"/>
              <a:ext cx="2121234" cy="54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316230"/>
              <a:r>
                <a:rPr lang="en-US" altLang="zh-CN" sz="1475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Reduction of </a:t>
              </a:r>
              <a:r>
                <a:rPr lang="en-US" altLang="zh-CN" sz="1475" b="1" dirty="0">
                  <a:solidFill>
                    <a:srgbClr val="FF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CO</a:t>
              </a:r>
              <a:r>
                <a:rPr lang="en-US" altLang="zh-CN" sz="1475" b="1" baseline="-25000" dirty="0">
                  <a:solidFill>
                    <a:srgbClr val="FF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r>
                <a:rPr lang="zh-CN" altLang="en-US" sz="1475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475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emission</a:t>
              </a:r>
              <a:endParaRPr lang="zh-CN" altLang="en-US" sz="1475" b="1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8170783" y="4691910"/>
              <a:ext cx="998991" cy="26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1110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*billion USD</a:t>
              </a:r>
              <a:endParaRPr lang="zh-CN" altLang="en-US" sz="1110" b="1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171369" y="5701773"/>
              <a:ext cx="998991" cy="26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1110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*billion USD</a:t>
              </a:r>
              <a:endParaRPr lang="zh-CN" altLang="en-US" sz="1110" b="1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171369" y="6213485"/>
              <a:ext cx="998991" cy="26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1110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*billion USD</a:t>
              </a:r>
              <a:endParaRPr lang="zh-CN" altLang="en-US" sz="1110" b="1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815624" y="5833389"/>
              <a:ext cx="1157689" cy="26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altLang="zh-CN" sz="1110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million tons/yr</a:t>
              </a:r>
              <a:endParaRPr lang="zh-CN" altLang="en-US" sz="1110" b="1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029902" y="5776176"/>
              <a:ext cx="1077539" cy="26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16230"/>
              <a:r>
                <a:rPr lang="en-US" sz="1110" b="1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bllion tons/yr</a:t>
              </a:r>
            </a:p>
          </p:txBody>
        </p:sp>
      </p:grpSp>
      <p:sp>
        <p:nvSpPr>
          <p:cNvPr id="40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92280" y="6356351"/>
            <a:ext cx="2057400" cy="365125"/>
          </a:xfrm>
        </p:spPr>
        <p:txBody>
          <a:bodyPr/>
          <a:lstStyle/>
          <a:p>
            <a:fld id="{6AC94DEF-F173-4624-8E8C-3BCA2A875460}" type="slidenum">
              <a:rPr lang="en-US" altLang="zh-CN" smtClean="0">
                <a:cs typeface="Arial" panose="020B0604020202020204" pitchFamily="34" charset="0"/>
              </a:rPr>
              <a:t>19</a:t>
            </a:fld>
            <a:endParaRPr lang="en-US" altLang="zh-CN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直接连接符 27"/>
          <p:cNvSpPr>
            <a:spLocks noChangeShapeType="1"/>
          </p:cNvSpPr>
          <p:nvPr/>
        </p:nvSpPr>
        <p:spPr bwMode="auto">
          <a:xfrm flipV="1">
            <a:off x="3327596" y="4218549"/>
            <a:ext cx="5611251" cy="16412"/>
          </a:xfrm>
          <a:prstGeom prst="line">
            <a:avLst/>
          </a:prstGeom>
          <a:noFill/>
          <a:ln w="381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4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直接连接符 27"/>
          <p:cNvSpPr>
            <a:spLocks noChangeShapeType="1"/>
          </p:cNvSpPr>
          <p:nvPr/>
        </p:nvSpPr>
        <p:spPr bwMode="auto">
          <a:xfrm>
            <a:off x="3610708" y="3562057"/>
            <a:ext cx="5329311" cy="586"/>
          </a:xfrm>
          <a:prstGeom prst="line">
            <a:avLst/>
          </a:prstGeom>
          <a:noFill/>
          <a:ln w="381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4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矩形 8"/>
          <p:cNvSpPr>
            <a:spLocks noChangeArrowheads="1"/>
          </p:cNvSpPr>
          <p:nvPr/>
        </p:nvSpPr>
        <p:spPr bwMode="auto">
          <a:xfrm>
            <a:off x="3801794" y="1516407"/>
            <a:ext cx="5505450" cy="224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1845"/>
              </a:spcBef>
              <a:buNone/>
            </a:pPr>
            <a:endParaRPr lang="en-US" altLang="zh-CN" sz="1845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5126" name="图片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298" y="2336703"/>
            <a:ext cx="2720477" cy="277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矩形 1"/>
          <p:cNvSpPr>
            <a:spLocks noChangeArrowheads="1"/>
          </p:cNvSpPr>
          <p:nvPr/>
        </p:nvSpPr>
        <p:spPr bwMode="auto">
          <a:xfrm>
            <a:off x="3657600" y="3827584"/>
            <a:ext cx="5353929" cy="39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660" b="1" dirty="0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3. Vision of Arab States Energy Interconnection</a:t>
            </a:r>
          </a:p>
        </p:txBody>
      </p:sp>
      <p:sp>
        <p:nvSpPr>
          <p:cNvPr id="5130" name="矩形 14"/>
          <p:cNvSpPr>
            <a:spLocks noChangeArrowheads="1"/>
          </p:cNvSpPr>
          <p:nvPr/>
        </p:nvSpPr>
        <p:spPr bwMode="auto">
          <a:xfrm>
            <a:off x="3664634" y="2947182"/>
            <a:ext cx="5346309" cy="65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660" b="1" spc="-37" dirty="0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2. </a:t>
            </a:r>
            <a:r>
              <a:rPr lang="en-US" altLang="zh-CN" sz="1660" b="1" dirty="0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Renewable Energy Development Opportunity of Arab States</a:t>
            </a:r>
          </a:p>
        </p:txBody>
      </p:sp>
      <p:sp>
        <p:nvSpPr>
          <p:cNvPr id="5134" name="直接连接符 27"/>
          <p:cNvSpPr>
            <a:spLocks noChangeShapeType="1"/>
          </p:cNvSpPr>
          <p:nvPr/>
        </p:nvSpPr>
        <p:spPr bwMode="auto">
          <a:xfrm>
            <a:off x="3431931" y="2866878"/>
            <a:ext cx="5506915" cy="17585"/>
          </a:xfrm>
          <a:prstGeom prst="line">
            <a:avLst/>
          </a:prstGeom>
          <a:noFill/>
          <a:ln w="381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4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5" name="矩形 14"/>
          <p:cNvSpPr>
            <a:spLocks noChangeArrowheads="1"/>
          </p:cNvSpPr>
          <p:nvPr/>
        </p:nvSpPr>
        <p:spPr bwMode="auto">
          <a:xfrm>
            <a:off x="3600985" y="2442869"/>
            <a:ext cx="5273384" cy="39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66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1.</a:t>
            </a:r>
            <a:r>
              <a:rPr lang="zh-CN" altLang="en-US" sz="166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66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Global Energy Transition and GEI</a:t>
            </a:r>
          </a:p>
        </p:txBody>
      </p:sp>
      <p:grpSp>
        <p:nvGrpSpPr>
          <p:cNvPr id="5127" name="组合 1"/>
          <p:cNvGrpSpPr/>
          <p:nvPr/>
        </p:nvGrpSpPr>
        <p:grpSpPr bwMode="auto">
          <a:xfrm rot="5400000">
            <a:off x="-948983" y="975947"/>
            <a:ext cx="4227342" cy="5003995"/>
            <a:chOff x="-938213" y="947738"/>
            <a:chExt cx="4579938" cy="5146675"/>
          </a:xfrm>
        </p:grpSpPr>
        <p:sp>
          <p:nvSpPr>
            <p:cNvPr id="5136" name="空心弧 33"/>
            <p:cNvSpPr>
              <a:spLocks noChangeArrowheads="1"/>
            </p:cNvSpPr>
            <p:nvPr/>
          </p:nvSpPr>
          <p:spPr bwMode="auto">
            <a:xfrm>
              <a:off x="-150813" y="1776413"/>
              <a:ext cx="3005138" cy="34385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5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603" y="4657"/>
                  </a:moveTo>
                  <a:cubicBezTo>
                    <a:pt x="15034" y="3175"/>
                    <a:pt x="12958" y="2349"/>
                    <a:pt x="10799" y="2350"/>
                  </a:cubicBezTo>
                  <a:cubicBezTo>
                    <a:pt x="8641" y="2350"/>
                    <a:pt x="6565" y="3175"/>
                    <a:pt x="4996" y="4657"/>
                  </a:cubicBezTo>
                  <a:lnTo>
                    <a:pt x="3382" y="2949"/>
                  </a:lnTo>
                  <a:cubicBezTo>
                    <a:pt x="5387" y="1055"/>
                    <a:pt x="8041" y="-1"/>
                    <a:pt x="10800" y="0"/>
                  </a:cubicBezTo>
                  <a:cubicBezTo>
                    <a:pt x="13558" y="0"/>
                    <a:pt x="16212" y="1055"/>
                    <a:pt x="18217" y="2949"/>
                  </a:cubicBezTo>
                  <a:lnTo>
                    <a:pt x="16603" y="4657"/>
                  </a:lnTo>
                  <a:close/>
                </a:path>
              </a:pathLst>
            </a:custGeom>
            <a:solidFill>
              <a:srgbClr val="F0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lIns="74767" tIns="37384" rIns="74767" bIns="37384" anchor="ctr"/>
            <a:lstStyle/>
            <a:p>
              <a:endParaRPr lang="zh-CN" altLang="en-US" sz="184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7" name="空心弧 34"/>
            <p:cNvSpPr>
              <a:spLocks noChangeArrowheads="1"/>
            </p:cNvSpPr>
            <p:nvPr/>
          </p:nvSpPr>
          <p:spPr bwMode="auto">
            <a:xfrm>
              <a:off x="-517525" y="1411288"/>
              <a:ext cx="3738563" cy="41941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5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993" y="4245"/>
                  </a:moveTo>
                  <a:cubicBezTo>
                    <a:pt x="15319" y="2663"/>
                    <a:pt x="13103" y="1781"/>
                    <a:pt x="10799" y="1782"/>
                  </a:cubicBezTo>
                  <a:cubicBezTo>
                    <a:pt x="8496" y="1782"/>
                    <a:pt x="6280" y="2663"/>
                    <a:pt x="4606" y="4245"/>
                  </a:cubicBezTo>
                  <a:lnTo>
                    <a:pt x="3382" y="2949"/>
                  </a:lnTo>
                  <a:cubicBezTo>
                    <a:pt x="5387" y="1055"/>
                    <a:pt x="8041" y="-1"/>
                    <a:pt x="10800" y="0"/>
                  </a:cubicBezTo>
                  <a:cubicBezTo>
                    <a:pt x="13558" y="0"/>
                    <a:pt x="16212" y="1055"/>
                    <a:pt x="18217" y="2949"/>
                  </a:cubicBezTo>
                  <a:lnTo>
                    <a:pt x="16993" y="4245"/>
                  </a:lnTo>
                  <a:close/>
                </a:path>
              </a:pathLst>
            </a:custGeom>
            <a:solidFill>
              <a:srgbClr val="E3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lIns="74767" tIns="37384" rIns="74767" bIns="37384" anchor="ctr"/>
            <a:lstStyle/>
            <a:p>
              <a:endParaRPr lang="zh-CN" altLang="en-US" sz="184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8" name="空心弧 35"/>
            <p:cNvSpPr>
              <a:spLocks noChangeArrowheads="1"/>
            </p:cNvSpPr>
            <p:nvPr/>
          </p:nvSpPr>
          <p:spPr bwMode="auto">
            <a:xfrm>
              <a:off x="-938213" y="947738"/>
              <a:ext cx="4579938" cy="51466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4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035" y="4156"/>
                  </a:moveTo>
                  <a:cubicBezTo>
                    <a:pt x="15346" y="2570"/>
                    <a:pt x="13116" y="1687"/>
                    <a:pt x="10799" y="1688"/>
                  </a:cubicBezTo>
                  <a:cubicBezTo>
                    <a:pt x="8483" y="1688"/>
                    <a:pt x="6253" y="2570"/>
                    <a:pt x="4564" y="4156"/>
                  </a:cubicBezTo>
                  <a:lnTo>
                    <a:pt x="3408" y="2925"/>
                  </a:lnTo>
                  <a:cubicBezTo>
                    <a:pt x="5411" y="1045"/>
                    <a:pt x="8054" y="-1"/>
                    <a:pt x="10800" y="0"/>
                  </a:cubicBezTo>
                  <a:cubicBezTo>
                    <a:pt x="13545" y="0"/>
                    <a:pt x="16188" y="1045"/>
                    <a:pt x="18191" y="2925"/>
                  </a:cubicBezTo>
                  <a:lnTo>
                    <a:pt x="17035" y="4156"/>
                  </a:lnTo>
                  <a:close/>
                </a:path>
              </a:pathLst>
            </a:custGeom>
            <a:solidFill>
              <a:srgbClr val="D5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lIns="74767" tIns="37384" rIns="74767" bIns="37384" anchor="ctr"/>
            <a:lstStyle/>
            <a:p>
              <a:endParaRPr lang="zh-CN" altLang="en-US" sz="184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92280" y="6356351"/>
            <a:ext cx="2057400" cy="365125"/>
          </a:xfrm>
        </p:spPr>
        <p:txBody>
          <a:bodyPr/>
          <a:lstStyle/>
          <a:p>
            <a:fld id="{6AC94DEF-F173-4624-8E8C-3BCA2A875460}" type="slidenum">
              <a:rPr lang="en-US" altLang="zh-CN" smtClean="0">
                <a:cs typeface="Arial" panose="020B0604020202020204" pitchFamily="34" charset="0"/>
              </a:rPr>
              <a:t>2</a:t>
            </a:fld>
            <a:endParaRPr lang="en-US" altLang="zh-CN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6"/>
          <p:cNvSpPr>
            <a:spLocks noChangeArrowheads="1"/>
          </p:cNvSpPr>
          <p:nvPr/>
        </p:nvSpPr>
        <p:spPr bwMode="auto">
          <a:xfrm>
            <a:off x="1049148" y="566356"/>
            <a:ext cx="7517423" cy="3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81" tIns="44191" rIns="88381" bIns="441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GEIDCO Cooperates with the Arab States</a:t>
            </a:r>
          </a:p>
        </p:txBody>
      </p:sp>
      <p:sp>
        <p:nvSpPr>
          <p:cNvPr id="1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92280" y="6356351"/>
            <a:ext cx="2057400" cy="365125"/>
          </a:xfrm>
        </p:spPr>
        <p:txBody>
          <a:bodyPr/>
          <a:lstStyle/>
          <a:p>
            <a:fld id="{6AC94DEF-F173-4624-8E8C-3BCA2A875460}" type="slidenum">
              <a:rPr lang="en-US" altLang="zh-CN" smtClean="0">
                <a:cs typeface="Arial" panose="020B0604020202020204" pitchFamily="34" charset="0"/>
              </a:rPr>
              <a:t>20</a:t>
            </a:fld>
            <a:endParaRPr lang="en-US" altLang="zh-CN" dirty="0"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7544" y="1268760"/>
            <a:ext cx="8229599" cy="5273040"/>
            <a:chOff x="467544" y="1268760"/>
            <a:chExt cx="8229599" cy="5273040"/>
          </a:xfrm>
        </p:grpSpPr>
        <p:graphicFrame>
          <p:nvGraphicFramePr>
            <p:cNvPr id="22" name="内容占位符 4"/>
            <p:cNvGraphicFramePr/>
            <p:nvPr/>
          </p:nvGraphicFramePr>
          <p:xfrm>
            <a:off x="467544" y="1268760"/>
            <a:ext cx="8229599" cy="5273040"/>
          </p:xfrm>
          <a:graphic>
            <a:graphicData uri="http://schemas.openxmlformats.org/drawingml/2006/table">
              <a:tbl>
                <a:tblPr firstRow="1" bandRow="1">
                  <a:tableStyleId>{68D230F3-CF80-4859-8CE7-A43EE81993B5}</a:tableStyleId>
                </a:tblPr>
                <a:tblGrid>
                  <a:gridCol w="2098576"/>
                  <a:gridCol w="709736"/>
                  <a:gridCol w="3960440"/>
                  <a:gridCol w="1460847"/>
                </a:tblGrid>
                <a:tr h="234816"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dirty="0"/>
                          <a:t>Partners</a:t>
                        </a:r>
                        <a:endParaRPr lang="zh-CN" altLang="en-US" dirty="0">
                          <a:solidFill>
                            <a:schemeClr val="tx1"/>
                          </a:solidFill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zh-CN" altLang="en-US" dirty="0">
                          <a:solidFill>
                            <a:schemeClr val="tx1"/>
                          </a:solidFill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dirty="0"/>
                          <a:t>Contents</a:t>
                        </a:r>
                        <a:endParaRPr lang="zh-CN" altLang="en-US" dirty="0">
                          <a:solidFill>
                            <a:schemeClr val="tx1"/>
                          </a:solidFill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dirty="0"/>
                          <a:t>Signing Time</a:t>
                        </a:r>
                        <a:endParaRPr lang="zh-CN" altLang="en-US" dirty="0">
                          <a:solidFill>
                            <a:schemeClr val="tx1"/>
                          </a:solidFill>
                        </a:endParaRPr>
                      </a:p>
                    </a:txBody>
                    <a:tcPr/>
                  </a:tc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altLang="zh-CN" sz="1400" dirty="0"/>
                          <a:t>League</a:t>
                        </a:r>
                        <a:r>
                          <a:rPr lang="en-US" altLang="zh-CN" sz="1400" baseline="0" dirty="0"/>
                          <a:t> of Arab States</a:t>
                        </a:r>
                      </a:p>
                      <a:p>
                        <a:r>
                          <a:rPr lang="en-US" altLang="zh-CN" sz="1400" baseline="0" dirty="0"/>
                          <a:t>(LAS)</a:t>
                        </a:r>
                        <a:endParaRPr lang="zh-CN" altLang="en-US" sz="14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sz="1400" b="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r>
                          <a:rPr lang="en-US" altLang="zh-CN" sz="1400" kern="1200" baseline="0" dirty="0"/>
                          <a:t>Host global energy interconnection training session in Cairo, in October 2018.</a:t>
                        </a:r>
                      </a:p>
                      <a:p>
                        <a:pPr marL="0" algn="l" defTabSz="914400" rtl="0" eaLnBrk="1" latinLnBrk="0" hangingPunct="1"/>
                        <a:endParaRPr lang="en-US" altLang="zh-CN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CN" sz="1400" kern="1200" baseline="0" dirty="0"/>
                          <a:t>2018</a:t>
                        </a:r>
                        <a:endParaRPr lang="zh-CN" alt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</a:tr>
                <a:tr h="365760">
                  <a:tc>
                    <a:txBody>
                      <a:bodyPr/>
                      <a:lstStyle/>
                      <a:p>
                        <a:r>
                          <a:rPr lang="en-US" altLang="zh-CN" sz="1400" dirty="0"/>
                          <a:t>Regional Center of Energy and Energy Efficiency</a:t>
                        </a:r>
                      </a:p>
                      <a:p>
                        <a:r>
                          <a:rPr lang="en-US" altLang="zh-CN" sz="1400" dirty="0"/>
                          <a:t>(RCREEE)</a:t>
                        </a:r>
                        <a:endParaRPr lang="zh-CN" altLang="en-US" sz="14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r>
                          <a:rPr lang="en-US" altLang="zh-CN" sz="1400" kern="1200" baseline="0" dirty="0"/>
                          <a:t>Cooperation on low carbon transformation, renewable energy development and energy interconnection to advance strategy research</a:t>
                        </a:r>
                        <a:endParaRPr lang="zh-CN" alt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CN" sz="1400" kern="1200" baseline="0" dirty="0"/>
                          <a:t>2018</a:t>
                        </a:r>
                      </a:p>
                      <a:p>
                        <a:endParaRPr lang="en-US" altLang="zh-CN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  <a:p>
                        <a:endParaRPr lang="en-US" altLang="zh-CN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</a:tr>
                <a:tr h="365760"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r>
                          <a:rPr lang="en-US" altLang="zh-CN" sz="14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Gulf Coordination Council Interconnection Authority (GCCIA)</a:t>
                        </a:r>
                        <a:endPara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r>
                          <a:rPr lang="en-US" altLang="zh-CN" sz="14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Jointly</a:t>
                        </a:r>
                        <a:r>
                          <a:rPr lang="en-US" altLang="zh-CN" sz="1400" b="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 research for the development of interconnected grid and renewable energy projects</a:t>
                        </a:r>
                        <a:endParaRPr lang="zh-CN" alt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r>
                          <a:rPr lang="en-US" altLang="zh-CN" sz="14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2017</a:t>
                        </a:r>
                        <a:endParaRPr lang="zh-CN" alt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</a:tr>
                <a:tr h="24384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en-US" altLang="zh-CN" sz="1400" b="0" dirty="0"/>
                          <a:t>Ministry of Electricity</a:t>
                        </a:r>
                        <a:r>
                          <a:rPr lang="en-US" altLang="zh-CN" sz="1400" b="0" baseline="0" dirty="0"/>
                          <a:t> and  Renewable Energy Arab Republic of Egypt</a:t>
                        </a:r>
                        <a:endParaRPr lang="zh-CN" altLang="en-US" sz="1400" b="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en-US" altLang="zh-CN" sz="1400" b="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Jointly promote the interconnection of power grid in Egypt and its neighboring countries</a:t>
                        </a:r>
                        <a:endParaRPr lang="zh-CN" alt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  <a:p>
                        <a:pPr marL="0" algn="l" defTabSz="914400" rtl="0" eaLnBrk="1" latinLnBrk="0" hangingPunct="1"/>
                        <a:endParaRPr lang="zh-CN" alt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en-US" altLang="zh-CN" sz="1400" b="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2017</a:t>
                        </a:r>
                        <a:endParaRPr lang="zh-CN" alt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  <a:p>
                        <a:endParaRPr lang="en-US" altLang="zh-CN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</a:tr>
                <a:tr h="48768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en-US" altLang="zh-CN" sz="1400" b="0" dirty="0"/>
                          <a:t>The Egyptian Electricity Holding Company (EEHC)</a:t>
                        </a:r>
                      </a:p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lang="zh-CN" altLang="en-US" sz="1400" b="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r>
                          <a:rPr lang="en-US" altLang="zh-CN" sz="1400" b="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membership</a:t>
                        </a:r>
                        <a:endParaRPr lang="zh-CN" alt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CN" sz="1400" b="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2018</a:t>
                        </a:r>
                      </a:p>
                    </a:txBody>
                    <a:tcPr/>
                  </a:tc>
                </a:tr>
                <a:tr h="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lang="en-US" altLang="zh-CN" sz="1400" b="0" dirty="0"/>
                      </a:p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en-US" altLang="zh-CN" sz="1400" b="0" dirty="0"/>
                          <a:t>Cairo University(CU)</a:t>
                        </a:r>
                      </a:p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lang="zh-CN" altLang="en-US" sz="1400" b="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r>
                          <a:rPr lang="en-US" altLang="zh-CN" sz="1400" b="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membership</a:t>
                        </a:r>
                        <a:endParaRPr lang="zh-CN" alt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CN" sz="1400" b="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2018</a:t>
                        </a:r>
                      </a:p>
                    </a:txBody>
                    <a:tcPr/>
                  </a:tc>
                </a:tr>
                <a:tr h="27432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en-US" altLang="zh-CN" sz="14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National Engineering School of Tunis (ENIT)</a:t>
                        </a:r>
                        <a:endPara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r>
                          <a:rPr lang="en-US" altLang="zh-CN" sz="1400" b="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membership</a:t>
                        </a:r>
                        <a:endParaRPr lang="zh-CN" alt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CN" sz="1400" b="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2018</a:t>
                        </a:r>
                      </a:p>
                    </a:txBody>
                    <a:tcPr/>
                  </a:tc>
                </a:tr>
              </a:tbl>
            </a:graphicData>
          </a:graphic>
        </p:graphicFrame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081" y="3848964"/>
              <a:ext cx="487925" cy="696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594" y="1674168"/>
              <a:ext cx="596900" cy="658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483" y="2496265"/>
              <a:ext cx="773832" cy="484248"/>
            </a:xfrm>
            <a:prstGeom prst="rect">
              <a:avLst/>
            </a:prstGeom>
          </p:spPr>
        </p:pic>
        <p:pic>
          <p:nvPicPr>
            <p:cNvPr id="1028" name="Picture 4" descr="Logo of the Ãcole nationale d'ingÃ©nieurs de Tarbe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8210" y="6110348"/>
              <a:ext cx="1047750" cy="276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930" y="5371584"/>
              <a:ext cx="636721" cy="631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EBF5EA"/>
                </a:clrFrom>
                <a:clrTo>
                  <a:srgbClr val="EBF5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756" y="4541410"/>
              <a:ext cx="773832" cy="704805"/>
            </a:xfrm>
            <a:prstGeom prst="rect">
              <a:avLst/>
            </a:prstGeom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614" y="3180237"/>
              <a:ext cx="542116" cy="559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6"/>
          <p:cNvSpPr>
            <a:spLocks noChangeArrowheads="1"/>
          </p:cNvSpPr>
          <p:nvPr/>
        </p:nvSpPr>
        <p:spPr bwMode="auto">
          <a:xfrm>
            <a:off x="1049148" y="566356"/>
            <a:ext cx="7517423" cy="3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81" tIns="44191" rIns="88381" bIns="441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GEIDCO Cooperates with the Arab States</a:t>
            </a:r>
          </a:p>
        </p:txBody>
      </p:sp>
      <p:sp>
        <p:nvSpPr>
          <p:cNvPr id="6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92280" y="6356351"/>
            <a:ext cx="2057400" cy="365125"/>
          </a:xfrm>
        </p:spPr>
        <p:txBody>
          <a:bodyPr/>
          <a:lstStyle/>
          <a:p>
            <a:fld id="{6AC94DEF-F173-4624-8E8C-3BCA2A875460}" type="slidenum">
              <a:rPr lang="en-US" altLang="zh-CN" smtClean="0">
                <a:cs typeface="Arial" panose="020B0604020202020204" pitchFamily="34" charset="0"/>
              </a:rPr>
              <a:t>21</a:t>
            </a:fld>
            <a:endParaRPr lang="en-US" altLang="zh-CN" dirty="0"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67544" y="1268760"/>
            <a:ext cx="8229599" cy="4023360"/>
            <a:chOff x="467544" y="1268760"/>
            <a:chExt cx="8229599" cy="4023360"/>
          </a:xfrm>
        </p:grpSpPr>
        <p:graphicFrame>
          <p:nvGraphicFramePr>
            <p:cNvPr id="22" name="内容占位符 4"/>
            <p:cNvGraphicFramePr/>
            <p:nvPr/>
          </p:nvGraphicFramePr>
          <p:xfrm>
            <a:off x="467544" y="1268760"/>
            <a:ext cx="8229599" cy="4023360"/>
          </p:xfrm>
          <a:graphic>
            <a:graphicData uri="http://schemas.openxmlformats.org/drawingml/2006/table">
              <a:tbl>
                <a:tblPr firstRow="1" bandRow="1">
                  <a:tableStyleId>{68D230F3-CF80-4859-8CE7-A43EE81993B5}</a:tableStyleId>
                </a:tblPr>
                <a:tblGrid>
                  <a:gridCol w="2098576"/>
                  <a:gridCol w="709736"/>
                  <a:gridCol w="3960440"/>
                  <a:gridCol w="1460847"/>
                </a:tblGrid>
                <a:tr h="182880"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dirty="0"/>
                          <a:t>Partners</a:t>
                        </a:r>
                        <a:endParaRPr lang="zh-CN" altLang="en-US" dirty="0">
                          <a:solidFill>
                            <a:schemeClr val="tx1"/>
                          </a:solidFill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zh-CN" altLang="en-US" dirty="0">
                          <a:solidFill>
                            <a:schemeClr val="tx1"/>
                          </a:solidFill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dirty="0"/>
                          <a:t>Contents</a:t>
                        </a:r>
                        <a:endParaRPr lang="zh-CN" altLang="en-US" dirty="0">
                          <a:solidFill>
                            <a:schemeClr val="tx1"/>
                          </a:solidFill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dirty="0"/>
                          <a:t>Signing Time</a:t>
                        </a:r>
                        <a:endParaRPr lang="zh-CN" altLang="en-US" dirty="0">
                          <a:solidFill>
                            <a:schemeClr val="tx1"/>
                          </a:solidFill>
                        </a:endParaRPr>
                      </a:p>
                    </a:txBody>
                    <a:tcPr/>
                  </a:tc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en-US" altLang="zh-CN" sz="1400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Pan-Mediterranean Energy Co. (Jordan)</a:t>
                        </a:r>
                        <a:endParaRPr lang="zh-CN" altLang="en-US" dirty="0">
                          <a:solidFill>
                            <a:schemeClr val="tx1"/>
                          </a:solidFill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zh-CN" altLang="en-US" dirty="0">
                          <a:solidFill>
                            <a:schemeClr val="tx1"/>
                          </a:solidFill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r>
                          <a:rPr lang="en-US" altLang="zh-CN" sz="1400" kern="1200" baseline="0" dirty="0"/>
                          <a:t>membership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CN" sz="1400" kern="1200" baseline="0" dirty="0"/>
                          <a:t>2018</a:t>
                        </a:r>
                        <a:endParaRPr lang="zh-CN" alt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altLang="zh-CN" sz="1400" baseline="0" dirty="0"/>
                          <a:t>DII-</a:t>
                        </a:r>
                        <a:r>
                          <a:rPr lang="en-US" altLang="zh-CN" sz="1400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DESE</a:t>
                        </a:r>
                        <a:r>
                          <a:rPr lang="en-US" altLang="zh-CN" sz="1400" baseline="0" dirty="0"/>
                          <a:t>RT ENERGY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sz="1400" b="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r>
                          <a:rPr lang="en-US" altLang="zh-CN" sz="1400" kern="1200" baseline="0" dirty="0"/>
                          <a:t>membership</a:t>
                        </a:r>
                      </a:p>
                      <a:p>
                        <a:pPr marL="0" algn="l" defTabSz="914400" rtl="0" eaLnBrk="1" latinLnBrk="0" hangingPunct="1"/>
                        <a:endParaRPr lang="en-US" altLang="zh-CN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CN" sz="1400" kern="1200" baseline="0" dirty="0"/>
                          <a:t>2018</a:t>
                        </a:r>
                        <a:endParaRPr lang="zh-CN" alt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</a:tr>
                <a:tr h="365760">
                  <a:tc>
                    <a:txBody>
                      <a:bodyPr/>
                      <a:lstStyle/>
                      <a:p>
                        <a:r>
                          <a:rPr lang="en-US" altLang="zh-CN" sz="1400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Al </a:t>
                        </a:r>
                        <a:r>
                          <a:rPr lang="en-US" altLang="zh-CN" sz="1400" kern="1200" baseline="0" dirty="0" err="1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Gihaz</a:t>
                        </a:r>
                        <a:r>
                          <a:rPr lang="en-US" altLang="zh-CN" sz="1400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 Company</a:t>
                        </a:r>
                        <a:endParaRPr lang="zh-CN" alt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r>
                          <a:rPr lang="en-US" altLang="zh-CN" sz="1400" b="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membership</a:t>
                        </a:r>
                        <a:endParaRPr lang="zh-CN" alt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CN" sz="1400" kern="1200" baseline="0" dirty="0"/>
                          <a:t>2018</a:t>
                        </a:r>
                      </a:p>
                      <a:p>
                        <a:endParaRPr lang="en-US" altLang="zh-CN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  <a:p>
                        <a:endParaRPr lang="en-US" altLang="zh-CN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</a:tr>
                <a:tr h="24384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en-US" altLang="zh-CN" sz="1400" b="0" dirty="0"/>
                          <a:t>Society of Electrical Engineers </a:t>
                        </a:r>
                        <a:endParaRPr lang="zh-CN" altLang="en-US" sz="1400" b="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r>
                          <a:rPr lang="en-US" altLang="zh-CN" sz="1400" b="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membership</a:t>
                        </a:r>
                        <a:endParaRPr lang="zh-CN" alt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CN" sz="1400" b="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2018</a:t>
                        </a:r>
                      </a:p>
                    </a:txBody>
                    <a:tcPr/>
                  </a:tc>
                </a:tr>
                <a:tr h="48768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en-US" altLang="zh-CN" sz="1400" b="0" dirty="0"/>
                          <a:t>AM Consultancy</a:t>
                        </a:r>
                        <a:endParaRPr lang="zh-CN" altLang="en-US" sz="1400" b="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r>
                          <a:rPr lang="en-US" altLang="zh-CN" sz="1400" b="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membership</a:t>
                        </a:r>
                        <a:endParaRPr lang="zh-CN" alt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CN" sz="1400" b="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2018</a:t>
                        </a:r>
                      </a:p>
                    </a:txBody>
                    <a:tcPr/>
                  </a:tc>
                </a:tr>
                <a:tr h="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en-US" altLang="zh-CN" sz="1400" b="0" dirty="0"/>
                          <a:t>Tunisia Society of Engineers</a:t>
                        </a:r>
                        <a:endParaRPr lang="zh-CN" altLang="en-US" sz="1400" b="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r>
                          <a:rPr lang="en-US" altLang="zh-CN" sz="1400" b="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membership</a:t>
                        </a:r>
                        <a:endParaRPr lang="zh-CN" alt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CN" sz="1400" b="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2018</a:t>
                        </a:r>
                      </a:p>
                    </a:txBody>
                    <a:tcPr/>
                  </a:tc>
                </a:tr>
                <a:tr h="27432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en-US" altLang="zh-CN" sz="14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…</a:t>
                        </a:r>
                        <a:endPara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r>
                          <a:rPr lang="en-US" altLang="zh-CN" sz="1400" b="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…</a:t>
                        </a:r>
                        <a:endParaRPr lang="zh-CN" alt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CN" sz="1400" b="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…</a:t>
                        </a:r>
                      </a:p>
                    </a:txBody>
                    <a:tcPr/>
                  </a:tc>
                </a:tr>
              </a:tbl>
            </a:graphicData>
          </a:graphic>
        </p:graphicFrame>
        <p:pic>
          <p:nvPicPr>
            <p:cNvPr id="2050" name="Picture 2" descr="http://dii-desertenergy.org/wp-content/uploads/2016/11/logo_transparent-e147919419097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043" y="2209895"/>
              <a:ext cx="857250" cy="36195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026" name="Picture 2" descr="ALGih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781139"/>
              <a:ext cx="1440160" cy="373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3" y="4002807"/>
              <a:ext cx="1440161" cy="355702"/>
            </a:xfrm>
            <a:prstGeom prst="rect">
              <a:avLst/>
            </a:prstGeom>
          </p:spPr>
        </p:pic>
        <p:pic>
          <p:nvPicPr>
            <p:cNvPr id="1028" name="Picture 4" descr="https://scontent-cai1-1.xx.fbcdn.net/v/t1.0-1/p320x320/940823_489304121262763_7461424425997966612_n.jpg?_nc_cat=110&amp;_nc_ht=scontent-cai1-1.xx&amp;oh=79c075c341fcdd81a9c32a7024b3ed9f&amp;oe=5C73336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4" t="27354" r="6916" b="28576"/>
            <a:stretch>
              <a:fillRect/>
            </a:stretch>
          </p:blipFill>
          <p:spPr bwMode="auto">
            <a:xfrm>
              <a:off x="2339752" y="3429000"/>
              <a:ext cx="864096" cy="448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www.panmedenergy.com/Portals/Portal1/Upload/block/Image/membernew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720423"/>
              <a:ext cx="773832" cy="337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矩形 2"/>
          <p:cNvSpPr>
            <a:spLocks noChangeArrowheads="1"/>
          </p:cNvSpPr>
          <p:nvPr/>
        </p:nvSpPr>
        <p:spPr bwMode="auto">
          <a:xfrm>
            <a:off x="916209" y="551603"/>
            <a:ext cx="8175678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1660" b="1" spc="-37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Take Actions to Accelerate Construction of Arab States Energy Interconnection 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50927" y="2497752"/>
            <a:ext cx="8175678" cy="310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just" defTabSz="316230">
              <a:lnSpc>
                <a:spcPct val="120000"/>
              </a:lnSpc>
              <a:spcAft>
                <a:spcPts val="111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Accelerate developing solar power bases: 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make full use of clean energy resources and geographical advantages, preferentially exploit large-scale solar power bases.</a:t>
            </a:r>
          </a:p>
          <a:p>
            <a:pPr algn="just" defTabSz="316230">
              <a:lnSpc>
                <a:spcPct val="120000"/>
              </a:lnSpc>
              <a:spcAft>
                <a:spcPts val="111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Accelerate constructing cross-border and inter-continental grid Interconnection: 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make full use of geographical advantages to jointly construct cross-border and inter-continental grid interconnection, and realize the supporting platform for cross-time and space collaborative development and wide-area allocation of clean energy.</a:t>
            </a:r>
          </a:p>
          <a:p>
            <a:pPr algn="just" defTabSz="316230">
              <a:lnSpc>
                <a:spcPct val="120000"/>
              </a:lnSpc>
              <a:spcAft>
                <a:spcPts val="111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Innovate cooperation mechanism and business models: 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determine prioritized clean energy generation and grid interconnection projects; actively innovate electricity market trading mechanisms, multi-lateral/bi-lateral cooperation mechanisms and cross-border projects financing models, and to promote project implementation ASAP.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50927" y="1266821"/>
            <a:ext cx="8175678" cy="977576"/>
            <a:chOff x="0" y="8830"/>
            <a:chExt cx="8462714" cy="692640"/>
          </a:xfrm>
        </p:grpSpPr>
        <p:sp>
          <p:nvSpPr>
            <p:cNvPr id="7" name="圆角矩形 8"/>
            <p:cNvSpPr/>
            <p:nvPr/>
          </p:nvSpPr>
          <p:spPr>
            <a:xfrm>
              <a:off x="0" y="8830"/>
              <a:ext cx="8462714" cy="692640"/>
            </a:xfrm>
            <a:prstGeom prst="roundRect">
              <a:avLst/>
            </a:prstGeom>
            <a:solidFill>
              <a:srgbClr val="BBE0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圆角矩形 4"/>
            <p:cNvSpPr txBox="1"/>
            <p:nvPr/>
          </p:nvSpPr>
          <p:spPr>
            <a:xfrm>
              <a:off x="203942" y="12144"/>
              <a:ext cx="8105875" cy="641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338" tIns="70338" rIns="70338" bIns="70338" numCol="1" spcCol="1270" anchor="ctr" anchorCtr="0">
              <a:noAutofit/>
            </a:bodyPr>
            <a:lstStyle/>
            <a:p>
              <a:pPr algn="just" defTabSz="820420">
                <a:lnSpc>
                  <a:spcPct val="110000"/>
                </a:lnSpc>
                <a:spcAft>
                  <a:spcPts val="0"/>
                </a:spcAft>
              </a:pPr>
              <a:r>
                <a:rPr lang="en-US" altLang="zh-CN" sz="166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Reaching consensus and innovate concept to jointly promote construction of Arab </a:t>
              </a:r>
              <a:r>
                <a:rPr lang="en-US" altLang="zh-CN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States Energy Interconnection.</a:t>
              </a:r>
              <a:endParaRPr lang="en-US" altLang="zh-CN" sz="166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9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92280" y="6356351"/>
            <a:ext cx="2057400" cy="365125"/>
          </a:xfrm>
        </p:spPr>
        <p:txBody>
          <a:bodyPr/>
          <a:lstStyle/>
          <a:p>
            <a:fld id="{6AC94DEF-F173-4624-8E8C-3BCA2A875460}" type="slidenum">
              <a:rPr lang="en-US" altLang="zh-CN" smtClean="0">
                <a:cs typeface="Arial" panose="020B0604020202020204" pitchFamily="34" charset="0"/>
              </a:rPr>
              <a:t>22</a:t>
            </a:fld>
            <a:endParaRPr lang="en-US" altLang="zh-CN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583" y="3561938"/>
            <a:ext cx="8607669" cy="2875085"/>
          </a:xfrm>
          <a:prstGeom prst="rect">
            <a:avLst/>
          </a:prstGeom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248554" y="2251873"/>
            <a:ext cx="6963508" cy="131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6510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buSzPct val="120000"/>
            </a:pPr>
            <a:r>
              <a:rPr lang="en-US" altLang="zh-CN" sz="6090" b="1" i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  <p:transition spd="slow" advTm="3367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92280" y="6356351"/>
            <a:ext cx="2057400" cy="365125"/>
          </a:xfrm>
        </p:spPr>
        <p:txBody>
          <a:bodyPr/>
          <a:lstStyle/>
          <a:p>
            <a:fld id="{6AC94DEF-F173-4624-8E8C-3BCA2A875460}" type="slidenum">
              <a:rPr lang="en-US" altLang="zh-CN" smtClean="0">
                <a:cs typeface="Arial" panose="020B0604020202020204" pitchFamily="34" charset="0"/>
              </a:rPr>
              <a:t>3</a:t>
            </a:fld>
            <a:endParaRPr lang="en-US" altLang="zh-CN" dirty="0">
              <a:cs typeface="Arial" panose="020B0604020202020204" pitchFamily="34" charset="0"/>
            </a:endParaRPr>
          </a:p>
        </p:txBody>
      </p:sp>
      <p:sp>
        <p:nvSpPr>
          <p:cNvPr id="3" name="Text Box 16"/>
          <p:cNvSpPr>
            <a:spLocks noChangeArrowheads="1"/>
          </p:cNvSpPr>
          <p:nvPr/>
        </p:nvSpPr>
        <p:spPr bwMode="auto">
          <a:xfrm>
            <a:off x="849741" y="587510"/>
            <a:ext cx="8148125" cy="37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381" tIns="44191" rIns="88381" bIns="44191">
            <a:spAutoFit/>
          </a:bodyPr>
          <a:lstStyle>
            <a:lvl1pPr indent="638175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indent="0" eaLnBrk="1" hangingPunct="1">
              <a:spcBef>
                <a:spcPct val="0"/>
              </a:spcBef>
              <a:buSzPct val="60000"/>
              <a:buNone/>
            </a:pPr>
            <a:r>
              <a:rPr lang="zh-CN" altLang="en-US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(1) Coping with Challenges to Realize Sustainable Development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34863" y="4199363"/>
            <a:ext cx="8237809" cy="682869"/>
            <a:chOff x="0" y="8830"/>
            <a:chExt cx="8462714" cy="692640"/>
          </a:xfrm>
        </p:grpSpPr>
        <p:sp>
          <p:nvSpPr>
            <p:cNvPr id="8" name="圆角矩形 8"/>
            <p:cNvSpPr/>
            <p:nvPr/>
          </p:nvSpPr>
          <p:spPr>
            <a:xfrm>
              <a:off x="0" y="8830"/>
              <a:ext cx="8462714" cy="692640"/>
            </a:xfrm>
            <a:prstGeom prst="roundRect">
              <a:avLst/>
            </a:prstGeom>
            <a:solidFill>
              <a:srgbClr val="BBE0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 txBox="1"/>
            <p:nvPr/>
          </p:nvSpPr>
          <p:spPr>
            <a:xfrm>
              <a:off x="161253" y="39562"/>
              <a:ext cx="8140208" cy="596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338" tIns="70338" rIns="70338" bIns="70338" numCol="1" spcCol="1270" anchor="ctr" anchorCtr="0">
              <a:noAutofit/>
            </a:bodyPr>
            <a:lstStyle>
              <a:defPPr>
                <a:defRPr lang="zh-CN"/>
              </a:defPPr>
              <a:lvl1pPr lvl="0" indent="457200" algn="just" defTabSz="889000">
                <a:lnSpc>
                  <a:spcPct val="120000"/>
                </a:lnSpc>
                <a:spcAft>
                  <a:spcPct val="35000"/>
                </a:spcAft>
                <a:defRPr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indent="0" algn="l">
                <a:spcAft>
                  <a:spcPts val="0"/>
                </a:spcAft>
              </a:pPr>
              <a:r>
                <a:rPr lang="en-US" altLang="zh-CN" sz="1475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GEIDCO: </a:t>
              </a:r>
              <a:r>
                <a:rPr lang="en-US" altLang="zh-CN" sz="1475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 fundamental path is to exploit clean and renewable energy in large scale, and to implement “two substitutions, one improvement, and one return”.</a:t>
              </a: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48407" y="5057889"/>
            <a:ext cx="841072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defTabSz="316230">
              <a:lnSpc>
                <a:spcPct val="11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Clean substitution:</a:t>
            </a: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in generation</a:t>
            </a:r>
          </a:p>
          <a:p>
            <a:pPr defTabSz="316230">
              <a:lnSpc>
                <a:spcPct val="11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Electric energy substitution:</a:t>
            </a: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in consumption</a:t>
            </a:r>
          </a:p>
          <a:p>
            <a:pPr defTabSz="316230">
              <a:lnSpc>
                <a:spcPct val="11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One improvement:</a:t>
            </a: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improving electrification level</a:t>
            </a:r>
          </a:p>
          <a:p>
            <a:pPr defTabSz="316230">
              <a:lnSpc>
                <a:spcPct val="11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One return:</a:t>
            </a: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fossil fuels return to the role as industrial materials</a:t>
            </a:r>
            <a:endParaRPr lang="zh-CN" altLang="en-US" sz="1475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76965"/>
            <a:ext cx="2693193" cy="2793168"/>
          </a:xfrm>
          <a:prstGeom prst="rect">
            <a:avLst/>
          </a:prstGeom>
          <a:noFill/>
          <a:ln w="25400">
            <a:solidFill>
              <a:srgbClr val="1F497D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hape 35"/>
          <p:cNvSpPr>
            <a:spLocks noChangeArrowheads="1"/>
          </p:cNvSpPr>
          <p:nvPr/>
        </p:nvSpPr>
        <p:spPr bwMode="auto">
          <a:xfrm>
            <a:off x="4427983" y="1167531"/>
            <a:ext cx="3816425" cy="2678612"/>
          </a:xfrm>
          <a:prstGeom prst="roundRect">
            <a:avLst>
              <a:gd name="adj" fmla="val 1222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78155" indent="-136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7580" indent="-2730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35100" indent="-409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14525" indent="-5461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539750" algn="just" eaLnBrk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altLang="zh-CN" sz="1475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Chinese President Xi Jinping proposed discussions on establishing </a:t>
            </a:r>
            <a:r>
              <a:rPr lang="en-US" altLang="zh-CN" sz="1475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Global Energy Interconnection, or GEI, to facilitate efforts to meet global power demands with clean and green alternatives </a:t>
            </a:r>
            <a:r>
              <a:rPr lang="en-US" altLang="zh-CN" sz="1475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at the UN Sustainable Development Summit on Sept. 26</a:t>
            </a:r>
            <a:r>
              <a:rPr lang="en-US" altLang="zh-CN" sz="1475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</a:t>
            </a:r>
            <a:r>
              <a:rPr lang="en-US" altLang="zh-CN" sz="1475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2015.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92280" y="6356351"/>
            <a:ext cx="2057400" cy="365125"/>
          </a:xfrm>
        </p:spPr>
        <p:txBody>
          <a:bodyPr/>
          <a:lstStyle/>
          <a:p>
            <a:fld id="{6AC94DEF-F173-4624-8E8C-3BCA2A875460}" type="slidenum">
              <a:rPr lang="en-US" altLang="zh-CN" smtClean="0">
                <a:cs typeface="Arial" panose="020B0604020202020204" pitchFamily="34" charset="0"/>
              </a:rPr>
              <a:t>4</a:t>
            </a:fld>
            <a:endParaRPr lang="en-US" altLang="zh-CN" dirty="0">
              <a:cs typeface="Arial" panose="020B0604020202020204" pitchFamily="34" charset="0"/>
            </a:endParaRPr>
          </a:p>
        </p:txBody>
      </p:sp>
      <p:sp>
        <p:nvSpPr>
          <p:cNvPr id="3" name="Text Box 16"/>
          <p:cNvSpPr>
            <a:spLocks noChangeArrowheads="1"/>
          </p:cNvSpPr>
          <p:nvPr/>
        </p:nvSpPr>
        <p:spPr bwMode="auto">
          <a:xfrm>
            <a:off x="273734" y="461224"/>
            <a:ext cx="8385517" cy="45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381" tIns="44191" rIns="88381" bIns="44191">
            <a:spAutoFit/>
          </a:bodyPr>
          <a:lstStyle>
            <a:lvl1pPr indent="638175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SzPct val="60000"/>
              <a:buNone/>
            </a:pPr>
            <a:r>
              <a:rPr lang="zh-CN" altLang="en-US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(2) Constructing GEI is a Solution for Global Energy Transition</a:t>
            </a: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1369192" y="3096656"/>
            <a:ext cx="6405627" cy="39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ctr" defTabSz="843915">
              <a:lnSpc>
                <a:spcPct val="150000"/>
              </a:lnSpc>
              <a:buClr>
                <a:srgbClr val="FF0000"/>
              </a:buClr>
            </a:pPr>
            <a:r>
              <a:rPr lang="en-US" altLang="zh-CN" sz="129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Distribution of Global Wind and Solar Energy Resources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51460" y="1207477"/>
            <a:ext cx="8641080" cy="686972"/>
            <a:chOff x="0" y="8830"/>
            <a:chExt cx="8462714" cy="692640"/>
          </a:xfrm>
        </p:grpSpPr>
        <p:sp>
          <p:nvSpPr>
            <p:cNvPr id="12" name="圆角矩形 8"/>
            <p:cNvSpPr/>
            <p:nvPr/>
          </p:nvSpPr>
          <p:spPr>
            <a:xfrm>
              <a:off x="0" y="8830"/>
              <a:ext cx="8462714" cy="692640"/>
            </a:xfrm>
            <a:prstGeom prst="roundRect">
              <a:avLst/>
            </a:prstGeom>
            <a:solidFill>
              <a:srgbClr val="BBE0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圆角矩形 4"/>
            <p:cNvSpPr txBox="1"/>
            <p:nvPr/>
          </p:nvSpPr>
          <p:spPr>
            <a:xfrm>
              <a:off x="148983" y="29791"/>
              <a:ext cx="8140208" cy="596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338" tIns="70338" rIns="70338" bIns="70338" numCol="1" spcCol="1270" anchor="ctr" anchorCtr="0">
              <a:noAutofit/>
            </a:bodyPr>
            <a:lstStyle/>
            <a:p>
              <a:pPr defTabSz="820420">
                <a:lnSpc>
                  <a:spcPct val="110000"/>
                </a:lnSpc>
                <a:spcAft>
                  <a:spcPts val="0"/>
                </a:spcAft>
              </a:pPr>
              <a:r>
                <a:rPr lang="en-US" altLang="zh-CN" sz="1475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Construting global energy interconnection (GEI) is a fundamental solution for realizing “two substitutions, one improvement, and one return”.</a:t>
              </a:r>
            </a:p>
          </p:txBody>
        </p:sp>
      </p:grp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03860" y="2021247"/>
            <a:ext cx="8488680" cy="91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zh-CN" sz="1475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Global wind and solar energy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not evenly distributed, random and intermittent;</a:t>
            </a:r>
          </a:p>
          <a:p>
            <a:pPr>
              <a:lnSpc>
                <a:spcPct val="11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Integration into a globally interconnected power grid required for large-scale exploitation, wide-range allocation and efficient utilization of  clean energy.</a:t>
            </a:r>
            <a:endParaRPr lang="en-US" altLang="zh-CN" sz="1475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19" y="3521769"/>
            <a:ext cx="3872132" cy="237216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" y="3521769"/>
            <a:ext cx="3900268" cy="23721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51104" y="6356351"/>
            <a:ext cx="2057400" cy="365125"/>
          </a:xfrm>
        </p:spPr>
        <p:txBody>
          <a:bodyPr/>
          <a:lstStyle/>
          <a:p>
            <a:fld id="{6AC94DEF-F173-4624-8E8C-3BCA2A875460}" type="slidenum">
              <a:rPr lang="en-US" altLang="zh-CN" smtClean="0">
                <a:cs typeface="Arial" panose="020B0604020202020204" pitchFamily="34" charset="0"/>
              </a:rPr>
              <a:t>5</a:t>
            </a:fld>
            <a:endParaRPr lang="en-US" altLang="zh-CN" dirty="0">
              <a:cs typeface="Arial" panose="020B0604020202020204" pitchFamily="34" charset="0"/>
            </a:endParaRPr>
          </a:p>
        </p:txBody>
      </p:sp>
      <p:sp>
        <p:nvSpPr>
          <p:cNvPr id="3" name="Text Box 16"/>
          <p:cNvSpPr>
            <a:spLocks noChangeArrowheads="1"/>
          </p:cNvSpPr>
          <p:nvPr/>
        </p:nvSpPr>
        <p:spPr bwMode="auto">
          <a:xfrm>
            <a:off x="879921" y="593540"/>
            <a:ext cx="8010965" cy="37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381" tIns="44191" rIns="88381" bIns="44191">
            <a:spAutoFit/>
          </a:bodyPr>
          <a:lstStyle>
            <a:lvl1pPr indent="638175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indent="0" eaLnBrk="1" hangingPunct="1">
              <a:spcBef>
                <a:spcPct val="0"/>
              </a:spcBef>
              <a:buSzPct val="60000"/>
              <a:buNone/>
            </a:pPr>
            <a:r>
              <a:rPr lang="zh-CN" altLang="en-US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(3) Conditions for Constructing GEI are Ready</a:t>
            </a:r>
            <a:endParaRPr lang="en-US" sz="1845" b="1" dirty="0">
              <a:solidFill>
                <a:srgbClr val="0000FF"/>
              </a:solidFill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7989" y="1169964"/>
            <a:ext cx="8462596" cy="797755"/>
            <a:chOff x="-289" y="8830"/>
            <a:chExt cx="8352504" cy="692640"/>
          </a:xfrm>
        </p:grpSpPr>
        <p:sp>
          <p:nvSpPr>
            <p:cNvPr id="8" name="圆角矩形 8"/>
            <p:cNvSpPr/>
            <p:nvPr/>
          </p:nvSpPr>
          <p:spPr>
            <a:xfrm>
              <a:off x="0" y="8830"/>
              <a:ext cx="8352215" cy="692640"/>
            </a:xfrm>
            <a:prstGeom prst="roundRect">
              <a:avLst/>
            </a:prstGeom>
            <a:solidFill>
              <a:srgbClr val="BBE0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 txBox="1"/>
            <p:nvPr/>
          </p:nvSpPr>
          <p:spPr>
            <a:xfrm>
              <a:off x="-289" y="65754"/>
              <a:ext cx="4496358" cy="596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338" tIns="70338" rIns="70338" bIns="70338" numCol="1" spcCol="1270" anchor="ctr" anchorCtr="0">
              <a:noAutofit/>
            </a:bodyPr>
            <a:lstStyle>
              <a:defPPr>
                <a:defRPr lang="zh-CN"/>
              </a:defPPr>
              <a:lvl1pPr lvl="0" indent="457200" algn="just" defTabSz="889000">
                <a:lnSpc>
                  <a:spcPct val="120000"/>
                </a:lnSpc>
                <a:spcAft>
                  <a:spcPct val="35000"/>
                </a:spcAft>
                <a:defRPr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263525" indent="-263525" algn="l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q"/>
              </a:pPr>
              <a:r>
                <a:rPr lang="en-US" altLang="zh-CN" sz="1475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Energy transition a global consensus. </a:t>
              </a:r>
            </a:p>
            <a:p>
              <a:pPr marL="263525" indent="-263525" algn="l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q"/>
              </a:pPr>
              <a:r>
                <a:rPr lang="en-US" altLang="zh-CN" sz="1475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Key technologies mature.</a:t>
              </a:r>
            </a:p>
          </p:txBody>
        </p: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23248" y="2099622"/>
            <a:ext cx="3982876" cy="456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defTabSz="316230">
              <a:lnSpc>
                <a:spcPct val="12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zh-CN" sz="1475" b="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2015.9: UN 2030 SDG.</a:t>
            </a:r>
          </a:p>
          <a:p>
            <a:pPr defTabSz="316230">
              <a:lnSpc>
                <a:spcPct val="12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zh-CN" sz="1475" b="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2016.11: </a:t>
            </a:r>
            <a:r>
              <a:rPr lang="en-US" altLang="zh-CN" sz="1475" b="0" i="1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Paris Agreement </a:t>
            </a:r>
            <a:r>
              <a:rPr lang="en-US" altLang="zh-CN" sz="1475" b="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become effective.</a:t>
            </a:r>
          </a:p>
          <a:p>
            <a:pPr defTabSz="316230">
              <a:lnSpc>
                <a:spcPct val="12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zh-CN" sz="1475" b="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Mature</a:t>
            </a:r>
            <a:r>
              <a:rPr lang="en-US" altLang="zh-CN" sz="1475" b="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 key technology: UHV transmission, smart grid, RE generation.</a:t>
            </a:r>
            <a:endParaRPr lang="zh-CN" altLang="en-US" sz="1475" b="0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316230">
              <a:lnSpc>
                <a:spcPct val="12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zh-CN" sz="1475" b="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In 2017, </a:t>
            </a:r>
            <a:r>
              <a:rPr lang="en-US" altLang="zh-CN" sz="1475" b="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RE </a:t>
            </a:r>
            <a:r>
              <a:rPr lang="en-US" altLang="zh-CN" sz="1475" b="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generation </a:t>
            </a:r>
            <a:r>
              <a:rPr lang="en-US" altLang="zh-CN" sz="1475" b="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investment </a:t>
            </a:r>
            <a:r>
              <a:rPr lang="en-US" altLang="zh-CN" sz="1475" b="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exceeded 2/3 the total investment in power industry.</a:t>
            </a:r>
          </a:p>
          <a:p>
            <a:pPr defTabSz="316230">
              <a:lnSpc>
                <a:spcPct val="12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zh-CN" sz="1475" b="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Before 2025, PV and onshore wind power  be more competitive than fossil power.</a:t>
            </a:r>
          </a:p>
          <a:p>
            <a:pPr defTabSz="316230">
              <a:lnSpc>
                <a:spcPct val="120000"/>
              </a:lnSpc>
              <a:spcAft>
                <a:spcPts val="555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zh-CN" sz="1475" b="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In 2050, LCOE of PV, CSP, onshore and offshore wind power drop to below 2~3 cents, 6~7 cents, 4 cents and 6 cents/kWh respectively.</a:t>
            </a:r>
            <a:endParaRPr lang="zh-CN" altLang="en-US" sz="1475" b="0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/>
          <a:srcRect t="7053"/>
          <a:stretch>
            <a:fillRect/>
          </a:stretch>
        </p:blipFill>
        <p:spPr>
          <a:xfrm>
            <a:off x="4273061" y="2190650"/>
            <a:ext cx="4677508" cy="1888275"/>
          </a:xfrm>
          <a:prstGeom prst="rect">
            <a:avLst/>
          </a:prstGeom>
        </p:spPr>
      </p:pic>
      <p:sp>
        <p:nvSpPr>
          <p:cNvPr id="32" name="矩形 5"/>
          <p:cNvSpPr>
            <a:spLocks noChangeArrowheads="1"/>
          </p:cNvSpPr>
          <p:nvPr/>
        </p:nvSpPr>
        <p:spPr bwMode="auto">
          <a:xfrm>
            <a:off x="4251965" y="1901575"/>
            <a:ext cx="4652824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ctr" defTabSz="843915">
              <a:lnSpc>
                <a:spcPct val="150000"/>
              </a:lnSpc>
              <a:buClr>
                <a:srgbClr val="FF0000"/>
              </a:buClr>
            </a:pPr>
            <a:r>
              <a:rPr lang="en-US" altLang="zh-CN" sz="111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Growth of Global Investment in RE from 2007 to 2017</a:t>
            </a:r>
          </a:p>
        </p:txBody>
      </p:sp>
      <p:sp>
        <p:nvSpPr>
          <p:cNvPr id="33" name="矩形 5"/>
          <p:cNvSpPr>
            <a:spLocks noChangeArrowheads="1"/>
          </p:cNvSpPr>
          <p:nvPr/>
        </p:nvSpPr>
        <p:spPr bwMode="auto">
          <a:xfrm>
            <a:off x="4306124" y="4194701"/>
            <a:ext cx="4586356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ctr" defTabSz="843915">
              <a:lnSpc>
                <a:spcPct val="150000"/>
              </a:lnSpc>
              <a:buClr>
                <a:srgbClr val="FF0000"/>
              </a:buClr>
            </a:pPr>
            <a:r>
              <a:rPr lang="en-US" altLang="zh-CN" sz="111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LCOE Trend of RE  from 2010 to 2022</a:t>
            </a:r>
          </a:p>
        </p:txBody>
      </p:sp>
      <p:grpSp>
        <p:nvGrpSpPr>
          <p:cNvPr id="108" name="组合 107"/>
          <p:cNvGrpSpPr/>
          <p:nvPr/>
        </p:nvGrpSpPr>
        <p:grpSpPr>
          <a:xfrm>
            <a:off x="4237564" y="4537413"/>
            <a:ext cx="4678680" cy="2262670"/>
            <a:chOff x="4627602" y="4251333"/>
            <a:chExt cx="5068848" cy="2646217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 cstate="print"/>
            <a:srcRect b="5102"/>
            <a:stretch>
              <a:fillRect/>
            </a:stretch>
          </p:blipFill>
          <p:spPr>
            <a:xfrm>
              <a:off x="4627602" y="4251333"/>
              <a:ext cx="5068848" cy="2578067"/>
            </a:xfrm>
            <a:prstGeom prst="rect">
              <a:avLst/>
            </a:prstGeom>
          </p:spPr>
        </p:pic>
        <p:cxnSp>
          <p:nvCxnSpPr>
            <p:cNvPr id="19" name="直接连接符 18"/>
            <p:cNvCxnSpPr/>
            <p:nvPr/>
          </p:nvCxnSpPr>
          <p:spPr bwMode="auto">
            <a:xfrm flipV="1">
              <a:off x="5113685" y="6012656"/>
              <a:ext cx="103634" cy="8778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直接连接符 21"/>
            <p:cNvCxnSpPr/>
            <p:nvPr/>
          </p:nvCxnSpPr>
          <p:spPr bwMode="auto">
            <a:xfrm>
              <a:off x="5216079" y="6014715"/>
              <a:ext cx="484634" cy="1527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直接连接符 4"/>
            <p:cNvCxnSpPr/>
            <p:nvPr/>
          </p:nvCxnSpPr>
          <p:spPr bwMode="auto">
            <a:xfrm flipV="1">
              <a:off x="5113685" y="6048375"/>
              <a:ext cx="184596" cy="44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接连接符 14"/>
            <p:cNvCxnSpPr/>
            <p:nvPr/>
          </p:nvCxnSpPr>
          <p:spPr bwMode="auto">
            <a:xfrm>
              <a:off x="5292278" y="6048052"/>
              <a:ext cx="270322" cy="7176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直接连接符 16"/>
            <p:cNvCxnSpPr/>
            <p:nvPr/>
          </p:nvCxnSpPr>
          <p:spPr bwMode="auto">
            <a:xfrm>
              <a:off x="5551835" y="6119490"/>
              <a:ext cx="191740" cy="122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直接连接符 23"/>
            <p:cNvCxnSpPr/>
            <p:nvPr/>
          </p:nvCxnSpPr>
          <p:spPr bwMode="auto">
            <a:xfrm>
              <a:off x="5697092" y="6164734"/>
              <a:ext cx="303658" cy="527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直接连接符 25"/>
            <p:cNvCxnSpPr/>
            <p:nvPr/>
          </p:nvCxnSpPr>
          <p:spPr bwMode="auto">
            <a:xfrm flipV="1">
              <a:off x="6230492" y="5724525"/>
              <a:ext cx="110777" cy="11159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直接连接符 27"/>
            <p:cNvCxnSpPr/>
            <p:nvPr/>
          </p:nvCxnSpPr>
          <p:spPr bwMode="auto">
            <a:xfrm>
              <a:off x="6335267" y="5731346"/>
              <a:ext cx="103633" cy="884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接连接符 30"/>
            <p:cNvCxnSpPr/>
            <p:nvPr/>
          </p:nvCxnSpPr>
          <p:spPr bwMode="auto">
            <a:xfrm flipV="1">
              <a:off x="6435280" y="5641181"/>
              <a:ext cx="101251" cy="1711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直接连接符 33"/>
            <p:cNvCxnSpPr/>
            <p:nvPr/>
          </p:nvCxnSpPr>
          <p:spPr bwMode="auto">
            <a:xfrm>
              <a:off x="6535293" y="5645621"/>
              <a:ext cx="108395" cy="431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直接连接符 34"/>
            <p:cNvCxnSpPr/>
            <p:nvPr/>
          </p:nvCxnSpPr>
          <p:spPr bwMode="auto">
            <a:xfrm>
              <a:off x="6640068" y="5686102"/>
              <a:ext cx="103632" cy="20749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直接连接符 35"/>
            <p:cNvCxnSpPr/>
            <p:nvPr/>
          </p:nvCxnSpPr>
          <p:spPr bwMode="auto">
            <a:xfrm>
              <a:off x="6737699" y="5893271"/>
              <a:ext cx="103632" cy="4080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直接连接符 37"/>
            <p:cNvCxnSpPr/>
            <p:nvPr/>
          </p:nvCxnSpPr>
          <p:spPr bwMode="auto">
            <a:xfrm>
              <a:off x="6837712" y="5933753"/>
              <a:ext cx="215551" cy="20272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直接连接符 39"/>
            <p:cNvCxnSpPr/>
            <p:nvPr/>
          </p:nvCxnSpPr>
          <p:spPr bwMode="auto">
            <a:xfrm>
              <a:off x="7052024" y="6133777"/>
              <a:ext cx="96489" cy="5985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直接连接符 41"/>
            <p:cNvCxnSpPr/>
            <p:nvPr/>
          </p:nvCxnSpPr>
          <p:spPr bwMode="auto">
            <a:xfrm>
              <a:off x="6228110" y="4859809"/>
              <a:ext cx="141734" cy="41942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直接连接符 43"/>
            <p:cNvCxnSpPr/>
            <p:nvPr/>
          </p:nvCxnSpPr>
          <p:spPr bwMode="auto">
            <a:xfrm>
              <a:off x="6368604" y="5276528"/>
              <a:ext cx="79821" cy="19320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直接连接符 45"/>
            <p:cNvCxnSpPr/>
            <p:nvPr/>
          </p:nvCxnSpPr>
          <p:spPr bwMode="auto">
            <a:xfrm>
              <a:off x="6447186" y="5464647"/>
              <a:ext cx="101252" cy="20034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直接连接符 47"/>
            <p:cNvCxnSpPr/>
            <p:nvPr/>
          </p:nvCxnSpPr>
          <p:spPr bwMode="auto">
            <a:xfrm>
              <a:off x="6544816" y="5655146"/>
              <a:ext cx="91728" cy="7414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直接连接符 49"/>
            <p:cNvCxnSpPr/>
            <p:nvPr/>
          </p:nvCxnSpPr>
          <p:spPr bwMode="auto">
            <a:xfrm>
              <a:off x="6632922" y="5726584"/>
              <a:ext cx="113159" cy="14319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直接连接符 51"/>
            <p:cNvCxnSpPr/>
            <p:nvPr/>
          </p:nvCxnSpPr>
          <p:spPr bwMode="auto">
            <a:xfrm>
              <a:off x="6744840" y="5867079"/>
              <a:ext cx="106016" cy="598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直接连接符 54"/>
            <p:cNvCxnSpPr/>
            <p:nvPr/>
          </p:nvCxnSpPr>
          <p:spPr bwMode="auto">
            <a:xfrm>
              <a:off x="6847234" y="5924229"/>
              <a:ext cx="96491" cy="7890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直接连接符 56"/>
            <p:cNvCxnSpPr/>
            <p:nvPr/>
          </p:nvCxnSpPr>
          <p:spPr bwMode="auto">
            <a:xfrm>
              <a:off x="7423496" y="5693248"/>
              <a:ext cx="86967" cy="146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直接连接符 58"/>
            <p:cNvCxnSpPr/>
            <p:nvPr/>
          </p:nvCxnSpPr>
          <p:spPr bwMode="auto">
            <a:xfrm>
              <a:off x="7509221" y="5709917"/>
              <a:ext cx="77442" cy="11462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直接连接符 60"/>
            <p:cNvCxnSpPr/>
            <p:nvPr/>
          </p:nvCxnSpPr>
          <p:spPr bwMode="auto">
            <a:xfrm flipV="1">
              <a:off x="7583039" y="5595938"/>
              <a:ext cx="77442" cy="2211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直接连接符 62"/>
            <p:cNvCxnSpPr/>
            <p:nvPr/>
          </p:nvCxnSpPr>
          <p:spPr bwMode="auto">
            <a:xfrm>
              <a:off x="7659240" y="5586092"/>
              <a:ext cx="77441" cy="2051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直接连接符 64"/>
            <p:cNvCxnSpPr/>
            <p:nvPr/>
          </p:nvCxnSpPr>
          <p:spPr bwMode="auto">
            <a:xfrm flipV="1">
              <a:off x="7735440" y="5643563"/>
              <a:ext cx="77441" cy="1401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直接连接符 66"/>
            <p:cNvCxnSpPr/>
            <p:nvPr/>
          </p:nvCxnSpPr>
          <p:spPr bwMode="auto">
            <a:xfrm>
              <a:off x="7804496" y="5638480"/>
              <a:ext cx="77442" cy="11462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直接连接符 68"/>
            <p:cNvCxnSpPr/>
            <p:nvPr/>
          </p:nvCxnSpPr>
          <p:spPr bwMode="auto">
            <a:xfrm>
              <a:off x="7880696" y="5750398"/>
              <a:ext cx="82204" cy="4318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直接连接符 70"/>
            <p:cNvCxnSpPr/>
            <p:nvPr/>
          </p:nvCxnSpPr>
          <p:spPr bwMode="auto">
            <a:xfrm>
              <a:off x="8102155" y="5705152"/>
              <a:ext cx="79820" cy="4313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直接连接符 72"/>
            <p:cNvCxnSpPr/>
            <p:nvPr/>
          </p:nvCxnSpPr>
          <p:spPr bwMode="auto">
            <a:xfrm flipV="1">
              <a:off x="8178355" y="6091238"/>
              <a:ext cx="84583" cy="377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直接连接符 74"/>
            <p:cNvCxnSpPr/>
            <p:nvPr/>
          </p:nvCxnSpPr>
          <p:spPr bwMode="auto">
            <a:xfrm flipV="1">
              <a:off x="8579644" y="4874419"/>
              <a:ext cx="73819" cy="9763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直接连接符 79"/>
            <p:cNvCxnSpPr/>
            <p:nvPr/>
          </p:nvCxnSpPr>
          <p:spPr bwMode="auto">
            <a:xfrm>
              <a:off x="8652221" y="4866955"/>
              <a:ext cx="67917" cy="1289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直接连接符 81"/>
            <p:cNvCxnSpPr/>
            <p:nvPr/>
          </p:nvCxnSpPr>
          <p:spPr bwMode="auto">
            <a:xfrm>
              <a:off x="8721277" y="4997924"/>
              <a:ext cx="70298" cy="33845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直接连接符 83"/>
            <p:cNvCxnSpPr/>
            <p:nvPr/>
          </p:nvCxnSpPr>
          <p:spPr bwMode="auto">
            <a:xfrm flipV="1">
              <a:off x="8792715" y="5303044"/>
              <a:ext cx="70298" cy="282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直接连接符 85"/>
            <p:cNvCxnSpPr/>
            <p:nvPr/>
          </p:nvCxnSpPr>
          <p:spPr bwMode="auto">
            <a:xfrm>
              <a:off x="8857008" y="5297961"/>
              <a:ext cx="82205" cy="3365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直接连接符 87"/>
            <p:cNvCxnSpPr/>
            <p:nvPr/>
          </p:nvCxnSpPr>
          <p:spPr bwMode="auto">
            <a:xfrm flipV="1">
              <a:off x="8933209" y="5226844"/>
              <a:ext cx="70297" cy="9493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直接连接符 91"/>
            <p:cNvCxnSpPr/>
            <p:nvPr/>
          </p:nvCxnSpPr>
          <p:spPr bwMode="auto">
            <a:xfrm>
              <a:off x="9076086" y="5424164"/>
              <a:ext cx="72677" cy="2360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直接连接符 89"/>
            <p:cNvCxnSpPr/>
            <p:nvPr/>
          </p:nvCxnSpPr>
          <p:spPr bwMode="auto">
            <a:xfrm>
              <a:off x="8995121" y="5226524"/>
              <a:ext cx="75060" cy="21939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直接连接符 93"/>
            <p:cNvCxnSpPr/>
            <p:nvPr/>
          </p:nvCxnSpPr>
          <p:spPr bwMode="auto">
            <a:xfrm flipV="1">
              <a:off x="9146381" y="5543550"/>
              <a:ext cx="66675" cy="11191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直接连接符 96"/>
            <p:cNvCxnSpPr/>
            <p:nvPr/>
          </p:nvCxnSpPr>
          <p:spPr bwMode="auto">
            <a:xfrm>
              <a:off x="9210675" y="5550695"/>
              <a:ext cx="66675" cy="35956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直接连接符 98"/>
            <p:cNvCxnSpPr/>
            <p:nvPr/>
          </p:nvCxnSpPr>
          <p:spPr bwMode="auto">
            <a:xfrm>
              <a:off x="9274968" y="5905501"/>
              <a:ext cx="147638" cy="19288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直接连接符 102"/>
            <p:cNvCxnSpPr/>
            <p:nvPr/>
          </p:nvCxnSpPr>
          <p:spPr bwMode="auto">
            <a:xfrm>
              <a:off x="7575478" y="6713727"/>
              <a:ext cx="28803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直接连接符 104"/>
            <p:cNvCxnSpPr/>
            <p:nvPr/>
          </p:nvCxnSpPr>
          <p:spPr bwMode="auto">
            <a:xfrm>
              <a:off x="6607398" y="6723544"/>
              <a:ext cx="28803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" name="矩形 5"/>
            <p:cNvSpPr>
              <a:spLocks noChangeArrowheads="1"/>
            </p:cNvSpPr>
            <p:nvPr/>
          </p:nvSpPr>
          <p:spPr bwMode="auto">
            <a:xfrm>
              <a:off x="6874126" y="6623463"/>
              <a:ext cx="635093" cy="2740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defTabSz="843915">
                <a:buClr>
                  <a:srgbClr val="FF0000"/>
                </a:buClr>
              </a:pPr>
              <a:r>
                <a:rPr lang="en-US" altLang="zh-CN" sz="925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LCOE</a:t>
              </a:r>
            </a:p>
          </p:txBody>
        </p:sp>
        <p:sp>
          <p:nvSpPr>
            <p:cNvPr id="107" name="矩形 5"/>
            <p:cNvSpPr>
              <a:spLocks noChangeArrowheads="1"/>
            </p:cNvSpPr>
            <p:nvPr/>
          </p:nvSpPr>
          <p:spPr bwMode="auto">
            <a:xfrm>
              <a:off x="7839648" y="6578326"/>
              <a:ext cx="1459879" cy="2740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defTabSz="843915">
                <a:buClr>
                  <a:srgbClr val="FF0000"/>
                </a:buClr>
              </a:pPr>
              <a:r>
                <a:rPr lang="en-US" altLang="zh-CN" sz="925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Project Bid Price</a:t>
              </a:r>
            </a:p>
          </p:txBody>
        </p:sp>
      </p:grpSp>
      <p:sp>
        <p:nvSpPr>
          <p:cNvPr id="60" name="圆角矩形 4"/>
          <p:cNvSpPr txBox="1"/>
          <p:nvPr/>
        </p:nvSpPr>
        <p:spPr>
          <a:xfrm>
            <a:off x="4439062" y="1237517"/>
            <a:ext cx="4145138" cy="6868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0338" tIns="70338" rIns="70338" bIns="70338" numCol="1" spcCol="1270" anchor="ctr" anchorCtr="0">
            <a:noAutofit/>
          </a:bodyPr>
          <a:lstStyle>
            <a:defPPr>
              <a:defRPr lang="zh-CN"/>
            </a:defPPr>
            <a:lvl1pPr lvl="0" indent="457200" algn="just" defTabSz="889000">
              <a:lnSpc>
                <a:spcPct val="120000"/>
              </a:lnSpc>
              <a:spcAft>
                <a:spcPct val="35000"/>
              </a:spcAft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63525" indent="-263525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altLang="zh-CN" sz="1475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Investment in RE continuously growing.</a:t>
            </a:r>
          </a:p>
          <a:p>
            <a:pPr marL="263525" indent="-263525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altLang="zh-CN" sz="1475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Costs of RE generation decreases quickly.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123112" y="6356351"/>
            <a:ext cx="2057400" cy="365125"/>
          </a:xfrm>
        </p:spPr>
        <p:txBody>
          <a:bodyPr/>
          <a:lstStyle/>
          <a:p>
            <a:fld id="{6AC94DEF-F173-4624-8E8C-3BCA2A875460}" type="slidenum">
              <a:rPr lang="en-US" altLang="zh-CN" smtClean="0">
                <a:cs typeface="Arial" panose="020B0604020202020204" pitchFamily="34" charset="0"/>
              </a:rPr>
              <a:t>6</a:t>
            </a:fld>
            <a:endParaRPr lang="en-US" altLang="zh-CN" dirty="0"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2816" y="1268760"/>
            <a:ext cx="8618368" cy="884544"/>
            <a:chOff x="0" y="8830"/>
            <a:chExt cx="8462714" cy="692640"/>
          </a:xfrm>
        </p:grpSpPr>
        <p:sp>
          <p:nvSpPr>
            <p:cNvPr id="6" name="圆角矩形 8"/>
            <p:cNvSpPr/>
            <p:nvPr/>
          </p:nvSpPr>
          <p:spPr>
            <a:xfrm>
              <a:off x="0" y="8830"/>
              <a:ext cx="8462714" cy="692640"/>
            </a:xfrm>
            <a:prstGeom prst="roundRect">
              <a:avLst/>
            </a:prstGeom>
            <a:solidFill>
              <a:srgbClr val="BBE0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圆角矩形 4"/>
            <p:cNvSpPr txBox="1"/>
            <p:nvPr/>
          </p:nvSpPr>
          <p:spPr>
            <a:xfrm>
              <a:off x="280148" y="8830"/>
              <a:ext cx="7902417" cy="6355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338" tIns="70338" rIns="70338" bIns="70338" numCol="1" spcCol="1270" anchor="ctr" anchorCtr="0">
              <a:noAutofit/>
            </a:bodyPr>
            <a:lstStyle/>
            <a:p>
              <a:pPr defTabSz="820420">
                <a:lnSpc>
                  <a:spcPct val="110000"/>
                </a:lnSpc>
                <a:spcAft>
                  <a:spcPts val="0"/>
                </a:spcAft>
              </a:pPr>
              <a:r>
                <a:rPr lang="en-US" altLang="zh-CN" sz="1475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Economic and social development of Arab States highly dependent on oil &amp; gas, facing challenges against sustainability.</a:t>
              </a:r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11560" y="2306804"/>
            <a:ext cx="7670308" cy="25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defTabSz="316230"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Reducing global market space for fossil energy 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export of Arab states since c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lean energy transition has become an inevitable global trend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</a:p>
          <a:p>
            <a:pPr defTabSz="316230"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Impact on the role of Arab states in global energy supply 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by non-conventional oil &amp; gas exploitation in other places.</a:t>
            </a:r>
          </a:p>
          <a:p>
            <a:pPr defTabSz="316230"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Economy not robust against risks 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since being dominated by oil &amp; gas industry, and with a short industry chain.</a:t>
            </a:r>
          </a:p>
          <a:p>
            <a:pPr defTabSz="316230"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High pressure on environmental protection and addressing climate change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since domestic energy consumption dominated by oil &amp; gas.</a:t>
            </a:r>
          </a:p>
          <a:p>
            <a:pPr defTabSz="316230"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High pressure on fiscal balance in some Arab countries 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due to high energy subsidies.</a:t>
            </a:r>
          </a:p>
        </p:txBody>
      </p:sp>
      <p:sp>
        <p:nvSpPr>
          <p:cNvPr id="10" name="Text Box 16"/>
          <p:cNvSpPr>
            <a:spLocks noChangeArrowheads="1"/>
          </p:cNvSpPr>
          <p:nvPr/>
        </p:nvSpPr>
        <p:spPr bwMode="auto">
          <a:xfrm>
            <a:off x="916209" y="606970"/>
            <a:ext cx="7851779" cy="37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381" tIns="44191" rIns="88381" bIns="44191">
            <a:spAutoFit/>
          </a:bodyPr>
          <a:lstStyle>
            <a:lvl1pPr indent="638175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indent="0" eaLnBrk="1" hangingPunct="1">
              <a:spcBef>
                <a:spcPct val="0"/>
              </a:spcBef>
              <a:buSzPct val="60000"/>
              <a:buNone/>
            </a:pPr>
            <a:r>
              <a:rPr lang="zh-CN" altLang="en-US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(4)  Problems and Challenges in Arab States 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66760" y="4939693"/>
            <a:ext cx="8719605" cy="620561"/>
            <a:chOff x="445346" y="1154370"/>
            <a:chExt cx="8995887" cy="971409"/>
          </a:xfrm>
        </p:grpSpPr>
        <p:sp>
          <p:nvSpPr>
            <p:cNvPr id="14" name="圆角矩形 19"/>
            <p:cNvSpPr>
              <a:spLocks noChangeArrowheads="1"/>
            </p:cNvSpPr>
            <p:nvPr/>
          </p:nvSpPr>
          <p:spPr bwMode="auto">
            <a:xfrm>
              <a:off x="445346" y="1154370"/>
              <a:ext cx="8858992" cy="971409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5400">
              <a:solidFill>
                <a:srgbClr val="D7D7D7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2060"/>
                  </a:solidFill>
                  <a:latin typeface="微软雅黑" panose="020B0503020204020204" pitchFamily="34" charset="-122"/>
                  <a:ea typeface="宋体" panose="02010600030101010101" pitchFamily="2" charset="-122"/>
                </a:defRPr>
              </a:lvl9pPr>
            </a:lstStyle>
            <a:p>
              <a:pPr defTabSz="316230">
                <a:lnSpc>
                  <a:spcPct val="120000"/>
                </a:lnSpc>
                <a:defRPr/>
              </a:pPr>
              <a:endParaRPr lang="zh-CN" altLang="en-US" sz="138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07837" y="1297110"/>
              <a:ext cx="8733396" cy="275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16230">
                <a:lnSpc>
                  <a:spcPct val="120000"/>
                </a:lnSpc>
                <a:defRPr/>
              </a:pPr>
              <a:r>
                <a:rPr lang="en-US" altLang="zh-CN" sz="1475" b="1" kern="100" dirty="0">
                  <a:solidFill>
                    <a:srgbClr val="00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Fundamental way for Arab states’ energy transition: 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228392" y="5653350"/>
            <a:ext cx="6116165" cy="885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7075" lvl="1" indent="-285750" defTabSz="31623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b="1" kern="1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large-scale exploitation of clean energy resources, </a:t>
            </a:r>
          </a:p>
          <a:p>
            <a:pPr marL="727075" lvl="1" indent="-285750" defTabSz="31623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b="1" kern="1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construction of robust energy interconnection, </a:t>
            </a:r>
          </a:p>
          <a:p>
            <a:pPr marL="727075" lvl="1" indent="-285750" defTabSz="31623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b="1" kern="1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and realization of multi-energy complementation.</a:t>
            </a:r>
          </a:p>
        </p:txBody>
      </p:sp>
      <p:sp>
        <p:nvSpPr>
          <p:cNvPr id="4" name="箭头: 下 3"/>
          <p:cNvSpPr/>
          <p:nvPr/>
        </p:nvSpPr>
        <p:spPr>
          <a:xfrm>
            <a:off x="3707904" y="1947584"/>
            <a:ext cx="1368152" cy="459751"/>
          </a:xfrm>
          <a:prstGeom prst="down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下 15"/>
          <p:cNvSpPr/>
          <p:nvPr/>
        </p:nvSpPr>
        <p:spPr>
          <a:xfrm>
            <a:off x="3707904" y="4581129"/>
            <a:ext cx="1368152" cy="459752"/>
          </a:xfrm>
          <a:prstGeom prst="down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92280" y="6356351"/>
            <a:ext cx="2057400" cy="365125"/>
          </a:xfrm>
        </p:spPr>
        <p:txBody>
          <a:bodyPr/>
          <a:lstStyle/>
          <a:p>
            <a:fld id="{6AC94DEF-F173-4624-8E8C-3BCA2A875460}" type="slidenum">
              <a:rPr lang="en-US" altLang="zh-CN" smtClean="0">
                <a:cs typeface="Arial" panose="020B0604020202020204" pitchFamily="34" charset="0"/>
              </a:rPr>
              <a:t>7</a:t>
            </a:fld>
            <a:endParaRPr lang="en-US" altLang="zh-CN" dirty="0"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2816" y="1543816"/>
            <a:ext cx="8618368" cy="609487"/>
            <a:chOff x="0" y="8830"/>
            <a:chExt cx="8462714" cy="692640"/>
          </a:xfrm>
        </p:grpSpPr>
        <p:sp>
          <p:nvSpPr>
            <p:cNvPr id="6" name="圆角矩形 8"/>
            <p:cNvSpPr/>
            <p:nvPr/>
          </p:nvSpPr>
          <p:spPr>
            <a:xfrm>
              <a:off x="0" y="8830"/>
              <a:ext cx="8462714" cy="692640"/>
            </a:xfrm>
            <a:prstGeom prst="roundRect">
              <a:avLst/>
            </a:prstGeom>
            <a:solidFill>
              <a:srgbClr val="BBE0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圆角矩形 4"/>
            <p:cNvSpPr txBox="1"/>
            <p:nvPr/>
          </p:nvSpPr>
          <p:spPr>
            <a:xfrm>
              <a:off x="280148" y="8830"/>
              <a:ext cx="7902417" cy="6355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338" tIns="70338" rIns="70338" bIns="70338" numCol="1" spcCol="1270" anchor="ctr" anchorCtr="0">
              <a:noAutofit/>
            </a:bodyPr>
            <a:lstStyle/>
            <a:p>
              <a:pPr defTabSz="820420">
                <a:lnSpc>
                  <a:spcPct val="110000"/>
                </a:lnSpc>
                <a:spcAft>
                  <a:spcPts val="0"/>
                </a:spcAft>
              </a:pPr>
              <a:r>
                <a:rPr lang="en-US" altLang="zh-CN" sz="1475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Facing challenges against sustainability, Arab States have developed RE strategy. </a:t>
              </a:r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50348" y="2226293"/>
            <a:ext cx="7670308" cy="226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defTabSz="316230"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Egypt: 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20% for RE in the installed capacity mix by 2022 and 42% by 2035</a:t>
            </a:r>
          </a:p>
          <a:p>
            <a:pPr defTabSz="316230"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Algeria: 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27% of electricity generated from RE by 2030</a:t>
            </a:r>
          </a:p>
          <a:p>
            <a:pPr defTabSz="316230"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Morocco: 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52% of installed electricity capacity by 2030</a:t>
            </a:r>
          </a:p>
          <a:p>
            <a:pPr defTabSz="316230"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Tunisia: 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14% of electricity production in 2020 and 30% in 2030</a:t>
            </a:r>
          </a:p>
          <a:p>
            <a:pPr defTabSz="316230"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Jordan: 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11% RE share in the total energy mix in 2015</a:t>
            </a:r>
          </a:p>
          <a:p>
            <a:pPr defTabSz="316230"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Lebanon: 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15%-20% of the power and heat demand in 2030</a:t>
            </a:r>
          </a:p>
          <a:p>
            <a:pPr defTabSz="316230"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......</a:t>
            </a:r>
          </a:p>
          <a:p>
            <a:pPr defTabSz="316230"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endParaRPr lang="en-US" altLang="zh-CN" sz="1475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16"/>
          <p:cNvSpPr>
            <a:spLocks noChangeArrowheads="1"/>
          </p:cNvSpPr>
          <p:nvPr/>
        </p:nvSpPr>
        <p:spPr bwMode="auto">
          <a:xfrm>
            <a:off x="916209" y="606970"/>
            <a:ext cx="7851779" cy="37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381" tIns="44191" rIns="88381" bIns="44191">
            <a:spAutoFit/>
          </a:bodyPr>
          <a:lstStyle>
            <a:lvl1pPr indent="638175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indent="0" eaLnBrk="1" hangingPunct="1">
              <a:spcBef>
                <a:spcPct val="0"/>
              </a:spcBef>
              <a:buSzPct val="60000"/>
              <a:buNone/>
            </a:pPr>
            <a:r>
              <a:rPr lang="zh-CN" altLang="en-US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(4)  Problems and Challenges in Arab States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62816" y="4496144"/>
            <a:ext cx="8618368" cy="1309120"/>
            <a:chOff x="0" y="8830"/>
            <a:chExt cx="8462714" cy="692640"/>
          </a:xfrm>
          <a:solidFill>
            <a:srgbClr val="FFFF00"/>
          </a:solidFill>
        </p:grpSpPr>
        <p:sp>
          <p:nvSpPr>
            <p:cNvPr id="11" name="圆角矩形 8"/>
            <p:cNvSpPr/>
            <p:nvPr/>
          </p:nvSpPr>
          <p:spPr>
            <a:xfrm>
              <a:off x="0" y="8830"/>
              <a:ext cx="8462714" cy="692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圆角矩形 4"/>
            <p:cNvSpPr txBox="1"/>
            <p:nvPr/>
          </p:nvSpPr>
          <p:spPr>
            <a:xfrm>
              <a:off x="280148" y="8830"/>
              <a:ext cx="7902417" cy="6355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338" tIns="70338" rIns="70338" bIns="70338" numCol="1" spcCol="1270" anchor="ctr" anchorCtr="0">
              <a:noAutofit/>
            </a:bodyPr>
            <a:lstStyle/>
            <a:p>
              <a:pPr defTabSz="820420">
                <a:lnSpc>
                  <a:spcPct val="110000"/>
                </a:lnSpc>
                <a:spcAft>
                  <a:spcPts val="0"/>
                </a:spcAft>
              </a:pPr>
              <a:r>
                <a:rPr lang="en-US" altLang="zh-CN" sz="1475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Moreover, </a:t>
              </a:r>
              <a:r>
                <a:rPr lang="en-US" altLang="zh-CN" sz="1475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LAS</a:t>
              </a:r>
              <a:r>
                <a:rPr lang="en-US" altLang="zh-CN" sz="1475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actively promotes the establishment of the Pan-Arab unified power marke</a:t>
              </a:r>
              <a:r>
                <a:rPr lang="en-US" altLang="zh-CN" sz="1475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t. </a:t>
              </a:r>
              <a:r>
                <a:rPr lang="en-US" altLang="zh-CN" sz="1475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GCCIA </a:t>
              </a:r>
              <a:r>
                <a:rPr lang="en-US" altLang="zh-CN" sz="1475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actively promotes Expansion of Grid Interconnections beyond GCC and the Development of Regional Electricity Markets.</a:t>
              </a:r>
            </a:p>
          </p:txBody>
        </p:sp>
      </p:grpSp>
      <p:sp>
        <p:nvSpPr>
          <p:cNvPr id="13" name="箭头: 下 12"/>
          <p:cNvSpPr/>
          <p:nvPr/>
        </p:nvSpPr>
        <p:spPr>
          <a:xfrm>
            <a:off x="3701426" y="1207333"/>
            <a:ext cx="1368152" cy="459752"/>
          </a:xfrm>
          <a:prstGeom prst="down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下 13"/>
          <p:cNvSpPr/>
          <p:nvPr/>
        </p:nvSpPr>
        <p:spPr>
          <a:xfrm>
            <a:off x="3701426" y="3986114"/>
            <a:ext cx="1368152" cy="459752"/>
          </a:xfrm>
          <a:prstGeom prst="down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直接连接符 27"/>
          <p:cNvSpPr>
            <a:spLocks noChangeShapeType="1"/>
          </p:cNvSpPr>
          <p:nvPr/>
        </p:nvSpPr>
        <p:spPr bwMode="auto">
          <a:xfrm flipV="1">
            <a:off x="3327596" y="4218549"/>
            <a:ext cx="5611251" cy="16412"/>
          </a:xfrm>
          <a:prstGeom prst="line">
            <a:avLst/>
          </a:prstGeom>
          <a:noFill/>
          <a:ln w="381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4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直接连接符 27"/>
          <p:cNvSpPr>
            <a:spLocks noChangeShapeType="1"/>
          </p:cNvSpPr>
          <p:nvPr/>
        </p:nvSpPr>
        <p:spPr bwMode="auto">
          <a:xfrm>
            <a:off x="3610708" y="3562057"/>
            <a:ext cx="5329311" cy="586"/>
          </a:xfrm>
          <a:prstGeom prst="line">
            <a:avLst/>
          </a:prstGeom>
          <a:noFill/>
          <a:ln w="381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4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矩形 8"/>
          <p:cNvSpPr>
            <a:spLocks noChangeArrowheads="1"/>
          </p:cNvSpPr>
          <p:nvPr/>
        </p:nvSpPr>
        <p:spPr bwMode="auto">
          <a:xfrm>
            <a:off x="3801794" y="1516407"/>
            <a:ext cx="5505450" cy="224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1845"/>
              </a:spcBef>
              <a:buNone/>
            </a:pPr>
            <a:endParaRPr lang="en-US" altLang="zh-CN" sz="1845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5126" name="图片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298" y="2336703"/>
            <a:ext cx="2720477" cy="277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矩形 1"/>
          <p:cNvSpPr>
            <a:spLocks noChangeArrowheads="1"/>
          </p:cNvSpPr>
          <p:nvPr/>
        </p:nvSpPr>
        <p:spPr bwMode="auto">
          <a:xfrm>
            <a:off x="3657600" y="3827584"/>
            <a:ext cx="5353929" cy="39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660" b="1" dirty="0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3. Vision of Arab States Energy Interconnection</a:t>
            </a:r>
          </a:p>
        </p:txBody>
      </p:sp>
      <p:sp>
        <p:nvSpPr>
          <p:cNvPr id="5130" name="矩形 14"/>
          <p:cNvSpPr>
            <a:spLocks noChangeArrowheads="1"/>
          </p:cNvSpPr>
          <p:nvPr/>
        </p:nvSpPr>
        <p:spPr bwMode="auto">
          <a:xfrm>
            <a:off x="3665953" y="2938078"/>
            <a:ext cx="5346309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660" b="1" spc="-37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2. Renewable Energy Development Opportunity of Arab States</a:t>
            </a:r>
          </a:p>
        </p:txBody>
      </p:sp>
      <p:sp>
        <p:nvSpPr>
          <p:cNvPr id="5134" name="直接连接符 27"/>
          <p:cNvSpPr>
            <a:spLocks noChangeShapeType="1"/>
          </p:cNvSpPr>
          <p:nvPr/>
        </p:nvSpPr>
        <p:spPr bwMode="auto">
          <a:xfrm>
            <a:off x="3431931" y="2866878"/>
            <a:ext cx="5506915" cy="17585"/>
          </a:xfrm>
          <a:prstGeom prst="line">
            <a:avLst/>
          </a:prstGeom>
          <a:noFill/>
          <a:ln w="381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4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5" name="矩形 14"/>
          <p:cNvSpPr>
            <a:spLocks noChangeArrowheads="1"/>
          </p:cNvSpPr>
          <p:nvPr/>
        </p:nvSpPr>
        <p:spPr bwMode="auto">
          <a:xfrm>
            <a:off x="3600985" y="2442869"/>
            <a:ext cx="5273384" cy="39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660" b="1" dirty="0">
                <a:solidFill>
                  <a:srgbClr val="7E7E7E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1.</a:t>
            </a:r>
            <a:r>
              <a:rPr lang="zh-CN" altLang="en-US" sz="1660" b="1">
                <a:solidFill>
                  <a:srgbClr val="7E7E7E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660" b="1" dirty="0">
                <a:solidFill>
                  <a:srgbClr val="7E7E7E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Global Energy Transition and GEI</a:t>
            </a:r>
          </a:p>
        </p:txBody>
      </p:sp>
      <p:grpSp>
        <p:nvGrpSpPr>
          <p:cNvPr id="5127" name="组合 1"/>
          <p:cNvGrpSpPr/>
          <p:nvPr/>
        </p:nvGrpSpPr>
        <p:grpSpPr bwMode="auto">
          <a:xfrm rot="5400000">
            <a:off x="-948983" y="975947"/>
            <a:ext cx="4227342" cy="5003995"/>
            <a:chOff x="-938213" y="947738"/>
            <a:chExt cx="4579938" cy="5146675"/>
          </a:xfrm>
        </p:grpSpPr>
        <p:sp>
          <p:nvSpPr>
            <p:cNvPr id="5136" name="空心弧 33"/>
            <p:cNvSpPr>
              <a:spLocks noChangeArrowheads="1"/>
            </p:cNvSpPr>
            <p:nvPr/>
          </p:nvSpPr>
          <p:spPr bwMode="auto">
            <a:xfrm>
              <a:off x="-150813" y="1776413"/>
              <a:ext cx="3005138" cy="34385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5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603" y="4657"/>
                  </a:moveTo>
                  <a:cubicBezTo>
                    <a:pt x="15034" y="3175"/>
                    <a:pt x="12958" y="2349"/>
                    <a:pt x="10799" y="2350"/>
                  </a:cubicBezTo>
                  <a:cubicBezTo>
                    <a:pt x="8641" y="2350"/>
                    <a:pt x="6565" y="3175"/>
                    <a:pt x="4996" y="4657"/>
                  </a:cubicBezTo>
                  <a:lnTo>
                    <a:pt x="3382" y="2949"/>
                  </a:lnTo>
                  <a:cubicBezTo>
                    <a:pt x="5387" y="1055"/>
                    <a:pt x="8041" y="-1"/>
                    <a:pt x="10800" y="0"/>
                  </a:cubicBezTo>
                  <a:cubicBezTo>
                    <a:pt x="13558" y="0"/>
                    <a:pt x="16212" y="1055"/>
                    <a:pt x="18217" y="2949"/>
                  </a:cubicBezTo>
                  <a:lnTo>
                    <a:pt x="16603" y="4657"/>
                  </a:lnTo>
                  <a:close/>
                </a:path>
              </a:pathLst>
            </a:custGeom>
            <a:solidFill>
              <a:srgbClr val="F0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lIns="74767" tIns="37384" rIns="74767" bIns="37384" anchor="ctr"/>
            <a:lstStyle/>
            <a:p>
              <a:endParaRPr lang="zh-CN" altLang="en-US" sz="184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7" name="空心弧 34"/>
            <p:cNvSpPr>
              <a:spLocks noChangeArrowheads="1"/>
            </p:cNvSpPr>
            <p:nvPr/>
          </p:nvSpPr>
          <p:spPr bwMode="auto">
            <a:xfrm>
              <a:off x="-517525" y="1411288"/>
              <a:ext cx="3738563" cy="41941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5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993" y="4245"/>
                  </a:moveTo>
                  <a:cubicBezTo>
                    <a:pt x="15319" y="2663"/>
                    <a:pt x="13103" y="1781"/>
                    <a:pt x="10799" y="1782"/>
                  </a:cubicBezTo>
                  <a:cubicBezTo>
                    <a:pt x="8496" y="1782"/>
                    <a:pt x="6280" y="2663"/>
                    <a:pt x="4606" y="4245"/>
                  </a:cubicBezTo>
                  <a:lnTo>
                    <a:pt x="3382" y="2949"/>
                  </a:lnTo>
                  <a:cubicBezTo>
                    <a:pt x="5387" y="1055"/>
                    <a:pt x="8041" y="-1"/>
                    <a:pt x="10800" y="0"/>
                  </a:cubicBezTo>
                  <a:cubicBezTo>
                    <a:pt x="13558" y="0"/>
                    <a:pt x="16212" y="1055"/>
                    <a:pt x="18217" y="2949"/>
                  </a:cubicBezTo>
                  <a:lnTo>
                    <a:pt x="16993" y="4245"/>
                  </a:lnTo>
                  <a:close/>
                </a:path>
              </a:pathLst>
            </a:custGeom>
            <a:solidFill>
              <a:srgbClr val="E3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lIns="74767" tIns="37384" rIns="74767" bIns="37384" anchor="ctr"/>
            <a:lstStyle/>
            <a:p>
              <a:endParaRPr lang="zh-CN" altLang="en-US" sz="184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8" name="空心弧 35"/>
            <p:cNvSpPr>
              <a:spLocks noChangeArrowheads="1"/>
            </p:cNvSpPr>
            <p:nvPr/>
          </p:nvSpPr>
          <p:spPr bwMode="auto">
            <a:xfrm>
              <a:off x="-938213" y="947738"/>
              <a:ext cx="4579938" cy="51466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4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035" y="4156"/>
                  </a:moveTo>
                  <a:cubicBezTo>
                    <a:pt x="15346" y="2570"/>
                    <a:pt x="13116" y="1687"/>
                    <a:pt x="10799" y="1688"/>
                  </a:cubicBezTo>
                  <a:cubicBezTo>
                    <a:pt x="8483" y="1688"/>
                    <a:pt x="6253" y="2570"/>
                    <a:pt x="4564" y="4156"/>
                  </a:cubicBezTo>
                  <a:lnTo>
                    <a:pt x="3408" y="2925"/>
                  </a:lnTo>
                  <a:cubicBezTo>
                    <a:pt x="5411" y="1045"/>
                    <a:pt x="8054" y="-1"/>
                    <a:pt x="10800" y="0"/>
                  </a:cubicBezTo>
                  <a:cubicBezTo>
                    <a:pt x="13545" y="0"/>
                    <a:pt x="16188" y="1045"/>
                    <a:pt x="18191" y="2925"/>
                  </a:cubicBezTo>
                  <a:lnTo>
                    <a:pt x="17035" y="4156"/>
                  </a:lnTo>
                  <a:close/>
                </a:path>
              </a:pathLst>
            </a:custGeom>
            <a:solidFill>
              <a:srgbClr val="D5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lIns="74767" tIns="37384" rIns="74767" bIns="37384" anchor="ctr"/>
            <a:lstStyle/>
            <a:p>
              <a:endParaRPr lang="zh-CN" altLang="en-US" sz="184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92280" y="6356351"/>
            <a:ext cx="2057400" cy="365125"/>
          </a:xfrm>
        </p:spPr>
        <p:txBody>
          <a:bodyPr/>
          <a:lstStyle/>
          <a:p>
            <a:fld id="{6AC94DEF-F173-4624-8E8C-3BCA2A875460}" type="slidenum">
              <a:rPr lang="en-US" altLang="zh-CN" smtClean="0">
                <a:cs typeface="Arial" panose="020B0604020202020204" pitchFamily="34" charset="0"/>
              </a:rPr>
              <a:t>8</a:t>
            </a:fld>
            <a:endParaRPr lang="en-US" altLang="zh-CN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1460" y="1395632"/>
            <a:ext cx="8641080" cy="640080"/>
            <a:chOff x="0" y="8830"/>
            <a:chExt cx="8462714" cy="692640"/>
          </a:xfrm>
        </p:grpSpPr>
        <p:sp>
          <p:nvSpPr>
            <p:cNvPr id="5" name="圆角矩形 8"/>
            <p:cNvSpPr/>
            <p:nvPr/>
          </p:nvSpPr>
          <p:spPr>
            <a:xfrm>
              <a:off x="0" y="8830"/>
              <a:ext cx="8462714" cy="692640"/>
            </a:xfrm>
            <a:prstGeom prst="roundRect">
              <a:avLst/>
            </a:prstGeom>
            <a:solidFill>
              <a:srgbClr val="BBE0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圆角矩形 4"/>
            <p:cNvSpPr txBox="1"/>
            <p:nvPr/>
          </p:nvSpPr>
          <p:spPr>
            <a:xfrm>
              <a:off x="149256" y="29587"/>
              <a:ext cx="8203929" cy="596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338" tIns="70338" rIns="70338" bIns="70338" numCol="1" spcCol="1270" anchor="ctr" anchorCtr="0">
              <a:noAutofit/>
            </a:bodyPr>
            <a:lstStyle/>
            <a:p>
              <a:pPr defTabSz="820420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1475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Arab states have broad territory, indicating superior conditions and high competitiveness for the development of solar power generation.</a:t>
              </a: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51730" y="2298841"/>
            <a:ext cx="4222149" cy="303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defTabSz="316230">
              <a:lnSpc>
                <a:spcPct val="130000"/>
              </a:lnSpc>
              <a:spcAft>
                <a:spcPts val="111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GHI 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between 2,200~2,400kWh/m</a:t>
            </a:r>
            <a:r>
              <a:rPr lang="en-US" altLang="zh-CN" sz="1475" b="0" baseline="30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in most of the region, above 2,800kWh/m</a:t>
            </a:r>
            <a:r>
              <a:rPr lang="en-US" altLang="zh-CN" sz="1475" b="0" baseline="30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in some region.</a:t>
            </a:r>
          </a:p>
          <a:p>
            <a:pPr defTabSz="316230">
              <a:lnSpc>
                <a:spcPct val="130000"/>
              </a:lnSpc>
              <a:spcAft>
                <a:spcPts val="111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Flat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terrain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suitable for centralized exploitation of large-scale solar power generation.</a:t>
            </a:r>
          </a:p>
          <a:p>
            <a:pPr defTabSz="316230">
              <a:lnSpc>
                <a:spcPct val="130000"/>
              </a:lnSpc>
              <a:spcAft>
                <a:spcPts val="111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Bidding price for PV 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projects down to a minimum of 2~3 cents/kWh in KSA ; </a:t>
            </a: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for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47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CSP</a:t>
            </a:r>
            <a:r>
              <a:rPr lang="en-US" altLang="zh-CN" sz="1475" b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below 10 cents/kWh in UAE.</a:t>
            </a:r>
            <a:endParaRPr lang="zh-CN" altLang="en-US" sz="1475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837876" y="2524308"/>
            <a:ext cx="3885282" cy="1745190"/>
            <a:chOff x="5908013" y="2422465"/>
            <a:chExt cx="2842738" cy="125848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8014" y="2422465"/>
              <a:ext cx="2842737" cy="12477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398648" y="2936743"/>
              <a:ext cx="1253576" cy="234845"/>
            </a:xfrm>
            <a:prstGeom prst="rect">
              <a:avLst/>
            </a:prstGeom>
          </p:spPr>
        </p:pic>
      </p:grp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4572000" y="2232560"/>
            <a:ext cx="4453418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10" b="1" dirty="0">
                <a:ea typeface="微软雅黑" panose="020B0503020204020204" pitchFamily="34" charset="-122"/>
                <a:cs typeface="Arial" panose="020B0604020202020204" pitchFamily="34" charset="0"/>
              </a:rPr>
              <a:t>Distribution of Solar Radiation Intensity in Arab States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7876" y="4700800"/>
            <a:ext cx="1875249" cy="132166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7909" y="4700799"/>
            <a:ext cx="1875249" cy="1321662"/>
          </a:xfrm>
          <a:prstGeom prst="rect">
            <a:avLst/>
          </a:prstGeom>
        </p:spPr>
      </p:pic>
      <p:sp>
        <p:nvSpPr>
          <p:cNvPr id="23" name="矩形 9"/>
          <p:cNvSpPr>
            <a:spLocks noChangeArrowheads="1"/>
          </p:cNvSpPr>
          <p:nvPr/>
        </p:nvSpPr>
        <p:spPr bwMode="auto">
          <a:xfrm>
            <a:off x="4704938" y="4477442"/>
            <a:ext cx="2127006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10" b="1" dirty="0">
                <a:ea typeface="微软雅黑" panose="020B0503020204020204" pitchFamily="34" charset="-122"/>
                <a:cs typeface="Arial" panose="020B0604020202020204" pitchFamily="34" charset="0"/>
              </a:rPr>
              <a:t>PV Generation</a:t>
            </a:r>
          </a:p>
        </p:txBody>
      </p:sp>
      <p:sp>
        <p:nvSpPr>
          <p:cNvPr id="24" name="矩形 9"/>
          <p:cNvSpPr>
            <a:spLocks noChangeArrowheads="1"/>
          </p:cNvSpPr>
          <p:nvPr/>
        </p:nvSpPr>
        <p:spPr bwMode="auto">
          <a:xfrm>
            <a:off x="6955302" y="4478802"/>
            <a:ext cx="1660574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10" b="1" dirty="0">
                <a:ea typeface="微软雅黑" panose="020B0503020204020204" pitchFamily="34" charset="-122"/>
                <a:cs typeface="Arial" panose="020B0604020202020204" pitchFamily="34" charset="0"/>
              </a:rPr>
              <a:t>CSP Generation</a:t>
            </a:r>
          </a:p>
        </p:txBody>
      </p:sp>
      <p:sp>
        <p:nvSpPr>
          <p:cNvPr id="18" name="Text Box 16"/>
          <p:cNvSpPr>
            <a:spLocks noChangeArrowheads="1"/>
          </p:cNvSpPr>
          <p:nvPr/>
        </p:nvSpPr>
        <p:spPr bwMode="auto">
          <a:xfrm>
            <a:off x="916209" y="587436"/>
            <a:ext cx="6032055" cy="37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381" tIns="44191" rIns="88381" bIns="44191">
            <a:spAutoFit/>
          </a:bodyPr>
          <a:lstStyle>
            <a:lvl1pPr indent="638175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indent="0" eaLnBrk="1" hangingPunct="1">
              <a:spcBef>
                <a:spcPct val="0"/>
              </a:spcBef>
              <a:buSzPct val="60000"/>
              <a:buNone/>
            </a:pPr>
            <a:r>
              <a:rPr lang="zh-CN" altLang="en-US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845" b="1" dirty="0">
                <a:solidFill>
                  <a:srgbClr val="0000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(1) An Abundance of RES in Arab States</a:t>
            </a:r>
          </a:p>
        </p:txBody>
      </p:sp>
      <p:sp>
        <p:nvSpPr>
          <p:cNvPr id="16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92280" y="6356351"/>
            <a:ext cx="2057400" cy="365125"/>
          </a:xfrm>
        </p:spPr>
        <p:txBody>
          <a:bodyPr/>
          <a:lstStyle/>
          <a:p>
            <a:fld id="{6AC94DEF-F173-4624-8E8C-3BCA2A875460}" type="slidenum">
              <a:rPr lang="en-US" altLang="zh-CN" smtClean="0">
                <a:cs typeface="Arial" panose="020B0604020202020204" pitchFamily="34" charset="0"/>
              </a:rPr>
              <a:t>9</a:t>
            </a:fld>
            <a:endParaRPr lang="en-US" altLang="zh-CN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</a:ln>
      </a:spPr>
      <a:bodyPr lIns="0" tIns="0" rIns="0" bIns="0"/>
      <a:lstStyle>
        <a:defPPr algn="dist" eaLnBrk="0" hangingPunct="0">
          <a:defRPr b="1" dirty="0">
            <a:solidFill>
              <a:srgbClr val="333333"/>
            </a:solidFill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2743</Words>
  <Application>Microsoft Office PowerPoint</Application>
  <PresentationFormat>On-screen Show (4:3)</PresentationFormat>
  <Paragraphs>460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默认设计模板</vt:lpstr>
      <vt:lpstr>1_默认设计模板</vt:lpstr>
      <vt:lpstr>GEI Vision:Opportunitis for Renewable Energy and Interconnection of Arab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欣影广告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张威光</dc:creator>
  <cp:lastModifiedBy>إدارة الطاقة</cp:lastModifiedBy>
  <cp:revision>3265</cp:revision>
  <cp:lastPrinted>2018-06-26T04:09:00Z</cp:lastPrinted>
  <dcterms:created xsi:type="dcterms:W3CDTF">2009-07-20T08:40:00Z</dcterms:created>
  <dcterms:modified xsi:type="dcterms:W3CDTF">2018-11-05T07:26:42Z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2052-11.1.0.7748</vt:lpwstr>
  </property>
</Properties>
</file>